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005030000000200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PVNrim0mwLMehdcz1bFYhoROm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/>
    <p:restoredTop sz="93631"/>
  </p:normalViewPr>
  <p:slideViewPr>
    <p:cSldViewPr snapToGrid="0">
      <p:cViewPr varScale="1">
        <p:scale>
          <a:sx n="113" d="100"/>
          <a:sy n="113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6" name="Google Shape;81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6" name="Google Shape;82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8" name="Google Shape;8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0" name="Google Shape;8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4" name="Google Shape;9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9" name="Google Shape;9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2" name="Google Shape;9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6" name="Google Shape;9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8" name="Google Shape;6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1" name="Google Shape;9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5" name="Google Shape;9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1" name="Google Shape;10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2" name="Google Shape;7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bild">
  <p:cSld name="Titelbild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0">
                <a:schemeClr val="accent4"/>
              </a:gs>
              <a:gs pos="5000">
                <a:schemeClr val="accent4"/>
              </a:gs>
              <a:gs pos="50000">
                <a:srgbClr val="8C9FB1">
                  <a:alpha val="49019"/>
                </a:srgbClr>
              </a:gs>
              <a:gs pos="100000">
                <a:srgbClr val="8C9FB1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540000" tIns="118800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>
            <a:spLocks noGrp="1"/>
          </p:cNvSpPr>
          <p:nvPr>
            <p:ph type="pic" idx="2"/>
          </p:nvPr>
        </p:nvSpPr>
        <p:spPr>
          <a:xfrm>
            <a:off x="0" y="1628775"/>
            <a:ext cx="12192000" cy="522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28"/>
          <p:cNvSpPr txBox="1">
            <a:spLocks noGrp="1"/>
          </p:cNvSpPr>
          <p:nvPr>
            <p:ph type="title"/>
          </p:nvPr>
        </p:nvSpPr>
        <p:spPr>
          <a:xfrm>
            <a:off x="520163" y="2913731"/>
            <a:ext cx="4979505" cy="103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8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5" name="Google Shape;55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" name="Google Shape;56;p28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28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58" name="Google Shape;58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9" name="Google Shape;59;p28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" name="Google Shape;60;p28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1" name="Google Shape;61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" name="Google Shape;62;p28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28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4" name="Google Shape;64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5" name="Google Shape;65;p28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28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67" name="Google Shape;67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8" name="Google Shape;68;p28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28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0" name="Google Shape;70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1" name="Google Shape;71;p28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28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3" name="Google Shape;73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4" name="Google Shape;74;p28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28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6" name="Google Shape;76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28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78;p28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79" name="Google Shape;79;p28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0" name="Google Shape;80;p28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" name="Google Shape;81;p28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2" name="Google Shape;82;p28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3" name="Google Shape;83;p28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4" name="Google Shape;84;p28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8"/>
          <p:cNvGrpSpPr/>
          <p:nvPr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86" name="Google Shape;86;p28"/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/>
              <a:ahLst/>
              <a:cxnLst/>
              <a:rect l="l" t="t" r="r" b="b"/>
              <a:pathLst>
                <a:path w="232409" h="369569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8"/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8"/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8"/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8"/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8"/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8"/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8"/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/>
              <a:ahLst/>
              <a:cxnLst/>
              <a:rect l="l" t="t" r="r" b="b"/>
              <a:pathLst>
                <a:path w="224789" h="280034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8"/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/>
              <a:ahLst/>
              <a:cxnLst/>
              <a:rect l="l" t="t" r="r" b="b"/>
              <a:pathLst>
                <a:path w="229552" h="389572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8"/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8"/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/>
              <a:ahLst/>
              <a:cxnLst/>
              <a:rect l="l" t="t" r="r" b="b"/>
              <a:pathLst>
                <a:path w="342900" h="368617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8"/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/>
              <a:ahLst/>
              <a:cxnLst/>
              <a:rect l="l" t="t" r="r" b="b"/>
              <a:pathLst>
                <a:path w="61912" h="388620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8"/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8"/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/>
              <a:ahLst/>
              <a:cxnLst/>
              <a:rect l="l" t="t" r="r" b="b"/>
              <a:pathLst>
                <a:path w="255269" h="266700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8"/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/>
              <a:ahLst/>
              <a:cxnLst/>
              <a:rect l="l" t="t" r="r" b="b"/>
              <a:pathLst>
                <a:path w="225759" h="279082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8"/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8"/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8"/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8"/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8"/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8"/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/>
              <a:ahLst/>
              <a:cxnLst/>
              <a:rect l="l" t="t" r="r" b="b"/>
              <a:pathLst>
                <a:path w="288607" h="375284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8"/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8"/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8"/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/>
              <a:ahLst/>
              <a:cxnLst/>
              <a:rect l="l" t="t" r="r" b="b"/>
              <a:pathLst>
                <a:path w="259079" h="266700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8"/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19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8"/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/>
              <a:ahLst/>
              <a:cxnLst/>
              <a:rect l="l" t="t" r="r" b="b"/>
              <a:pathLst>
                <a:path w="205739" h="280034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5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4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8"/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4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8"/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/>
              <a:ahLst/>
              <a:cxnLst/>
              <a:rect l="l" t="t" r="r" b="b"/>
              <a:pathLst>
                <a:path w="275272" h="368617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8"/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8"/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8"/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8"/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09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/>
              <a:ahLst/>
              <a:cxnLst/>
              <a:rect l="l" t="t" r="r" b="b"/>
              <a:pathLst>
                <a:path w="205740" h="280035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/>
              <a:ahLst/>
              <a:cxnLst/>
              <a:rect l="l" t="t" r="r" b="b"/>
              <a:pathLst>
                <a:path w="231457" h="368617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/>
              <a:ahLst/>
              <a:cxnLst/>
              <a:rect l="l" t="t" r="r" b="b"/>
              <a:pathLst>
                <a:path w="226694" h="279082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/>
              <a:ahLst/>
              <a:cxnLst/>
              <a:rect l="l" t="t" r="r" b="b"/>
              <a:pathLst>
                <a:path w="234314" h="389572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/>
              <a:ahLst/>
              <a:cxnLst/>
              <a:rect l="l" t="t" r="r" b="b"/>
              <a:pathLst>
                <a:path w="61912" h="389572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5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28"/>
          <p:cNvSpPr/>
          <p:nvPr/>
        </p:nvSpPr>
        <p:spPr>
          <a:xfrm>
            <a:off x="10272966" y="300704"/>
            <a:ext cx="1403903" cy="535987"/>
          </a:xfrm>
          <a:custGeom>
            <a:avLst/>
            <a:gdLst/>
            <a:ahLst/>
            <a:cxnLst/>
            <a:rect l="l" t="t" r="r" b="b"/>
            <a:pathLst>
              <a:path w="1456912" h="556225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- Textfolie">
  <p:cSld name="Bild- Textfolie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>
            <a:spLocks noGrp="1"/>
          </p:cNvSpPr>
          <p:nvPr>
            <p:ph type="pic" idx="2"/>
          </p:nvPr>
        </p:nvSpPr>
        <p:spPr>
          <a:xfrm>
            <a:off x="518318" y="1631155"/>
            <a:ext cx="5469732" cy="45696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2" name="Google Shape;442;p36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6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5" name="Google Shape;445;p36"/>
          <p:cNvSpPr txBox="1">
            <a:spLocks noGrp="1"/>
          </p:cNvSpPr>
          <p:nvPr>
            <p:ph type="body" idx="1"/>
          </p:nvPr>
        </p:nvSpPr>
        <p:spPr>
          <a:xfrm>
            <a:off x="6206331" y="1631156"/>
            <a:ext cx="5469732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46" name="Google Shape;446;p36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6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448" name="Google Shape;448;p3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folie | mit Störer">
  <p:cSld name="Bildfolie | mit Störer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1" name="Google Shape;451;p37"/>
          <p:cNvSpPr txBox="1">
            <a:spLocks noGrp="1"/>
          </p:cNvSpPr>
          <p:nvPr>
            <p:ph type="body" idx="1"/>
          </p:nvPr>
        </p:nvSpPr>
        <p:spPr>
          <a:xfrm>
            <a:off x="518319" y="3431381"/>
            <a:ext cx="3571200" cy="27693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0000" tIns="180000" rIns="360000" bIns="18000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452" name="Google Shape;452;p37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453" name="Google Shape;453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4" name="Google Shape;454;p37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37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456" name="Google Shape;456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57" name="Google Shape;457;p3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7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459" name="Google Shape;459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0" name="Google Shape;460;p3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37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462" name="Google Shape;462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3" name="Google Shape;463;p3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p37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465" name="Google Shape;465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6" name="Google Shape;466;p37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37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468" name="Google Shape;468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9" name="Google Shape;469;p37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0" name="Google Shape;470;p37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471" name="Google Shape;471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2" name="Google Shape;472;p37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37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474" name="Google Shape;474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5" name="Google Shape;475;p37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477" name="Google Shape;477;p37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8" name="Google Shape;478;p37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9" name="Google Shape;479;p37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0" name="Google Shape;480;p37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81" name="Google Shape;481;p3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2" name="Google Shape;482;p37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folie | 1x">
  <p:cSld name="Bildfolie | 1x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8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8"/>
          <p:cNvSpPr>
            <a:spLocks noGrp="1"/>
          </p:cNvSpPr>
          <p:nvPr>
            <p:ph type="pic" idx="2"/>
          </p:nvPr>
        </p:nvSpPr>
        <p:spPr>
          <a:xfrm>
            <a:off x="518317" y="1631156"/>
            <a:ext cx="11157746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9" name="Google Shape;489;p38"/>
          <p:cNvSpPr txBox="1">
            <a:spLocks noGrp="1"/>
          </p:cNvSpPr>
          <p:nvPr>
            <p:ph type="body" idx="1"/>
          </p:nvPr>
        </p:nvSpPr>
        <p:spPr>
          <a:xfrm>
            <a:off x="518317" y="5690271"/>
            <a:ext cx="11157746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491" name="Google Shape;491;p38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folie | 2x">
  <p:cSld name="Bildfolie | 2x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9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39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39"/>
          <p:cNvSpPr>
            <a:spLocks noGrp="1"/>
          </p:cNvSpPr>
          <p:nvPr>
            <p:ph type="pic" idx="2"/>
          </p:nvPr>
        </p:nvSpPr>
        <p:spPr>
          <a:xfrm>
            <a:off x="518317" y="1631156"/>
            <a:ext cx="5469732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8" name="Google Shape;498;p39"/>
          <p:cNvSpPr txBox="1">
            <a:spLocks noGrp="1"/>
          </p:cNvSpPr>
          <p:nvPr>
            <p:ph type="body" idx="1"/>
          </p:nvPr>
        </p:nvSpPr>
        <p:spPr>
          <a:xfrm>
            <a:off x="518317" y="5690271"/>
            <a:ext cx="5469732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99" name="Google Shape;499;p39"/>
          <p:cNvSpPr>
            <a:spLocks noGrp="1"/>
          </p:cNvSpPr>
          <p:nvPr>
            <p:ph type="pic" idx="3"/>
          </p:nvPr>
        </p:nvSpPr>
        <p:spPr>
          <a:xfrm>
            <a:off x="6206331" y="1631156"/>
            <a:ext cx="5469732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0" name="Google Shape;500;p39"/>
          <p:cNvSpPr txBox="1">
            <a:spLocks noGrp="1"/>
          </p:cNvSpPr>
          <p:nvPr>
            <p:ph type="body" idx="4"/>
          </p:nvPr>
        </p:nvSpPr>
        <p:spPr>
          <a:xfrm>
            <a:off x="6206331" y="5690271"/>
            <a:ext cx="5469732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body" idx="5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02" name="Google Shape;502;p3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folie | 3x">
  <p:cSld name="Bildfolie | 3x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40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40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40"/>
          <p:cNvSpPr>
            <a:spLocks noGrp="1"/>
          </p:cNvSpPr>
          <p:nvPr>
            <p:ph type="pic" idx="2"/>
          </p:nvPr>
        </p:nvSpPr>
        <p:spPr>
          <a:xfrm>
            <a:off x="518317" y="1631156"/>
            <a:ext cx="3569758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9" name="Google Shape;509;p40"/>
          <p:cNvSpPr txBox="1">
            <a:spLocks noGrp="1"/>
          </p:cNvSpPr>
          <p:nvPr>
            <p:ph type="body" idx="1"/>
          </p:nvPr>
        </p:nvSpPr>
        <p:spPr>
          <a:xfrm>
            <a:off x="518317" y="5690271"/>
            <a:ext cx="3569758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10" name="Google Shape;510;p40"/>
          <p:cNvSpPr>
            <a:spLocks noGrp="1"/>
          </p:cNvSpPr>
          <p:nvPr>
            <p:ph type="pic" idx="3"/>
          </p:nvPr>
        </p:nvSpPr>
        <p:spPr>
          <a:xfrm>
            <a:off x="8106305" y="1631156"/>
            <a:ext cx="3569758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1" name="Google Shape;511;p40"/>
          <p:cNvSpPr txBox="1">
            <a:spLocks noGrp="1"/>
          </p:cNvSpPr>
          <p:nvPr>
            <p:ph type="body" idx="4"/>
          </p:nvPr>
        </p:nvSpPr>
        <p:spPr>
          <a:xfrm>
            <a:off x="8106305" y="5690271"/>
            <a:ext cx="3569758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>
            <a:spLocks noGrp="1"/>
          </p:cNvSpPr>
          <p:nvPr>
            <p:ph type="pic" idx="5"/>
          </p:nvPr>
        </p:nvSpPr>
        <p:spPr>
          <a:xfrm>
            <a:off x="4312311" y="1631156"/>
            <a:ext cx="3569758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3" name="Google Shape;513;p40"/>
          <p:cNvSpPr txBox="1">
            <a:spLocks noGrp="1"/>
          </p:cNvSpPr>
          <p:nvPr>
            <p:ph type="body" idx="6"/>
          </p:nvPr>
        </p:nvSpPr>
        <p:spPr>
          <a:xfrm>
            <a:off x="4312311" y="5690271"/>
            <a:ext cx="3569758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14" name="Google Shape;514;p40"/>
          <p:cNvSpPr txBox="1">
            <a:spLocks noGrp="1"/>
          </p:cNvSpPr>
          <p:nvPr>
            <p:ph type="body" idx="7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15" name="Google Shape;515;p4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">
  <p:cSld name="Inhaltsfolie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41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41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0" name="Google Shape;520;p41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5366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21" name="Google Shape;521;p41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41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23" name="Google Shape;523;p4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| zweispaltig">
  <p:cSld name="Inhaltsfolie | zweispaltig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2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2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8" name="Google Shape;528;p42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5469733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29" name="Google Shape;529;p42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42"/>
          <p:cNvSpPr txBox="1">
            <a:spLocks noGrp="1"/>
          </p:cNvSpPr>
          <p:nvPr>
            <p:ph type="body" idx="2"/>
          </p:nvPr>
        </p:nvSpPr>
        <p:spPr>
          <a:xfrm>
            <a:off x="6206330" y="1631156"/>
            <a:ext cx="5469733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31" name="Google Shape;531;p42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32" name="Google Shape;532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sfolie | mit Text">
  <p:cSld name="Inhaltsfolie | mit Text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43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43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body" idx="1"/>
          </p:nvPr>
        </p:nvSpPr>
        <p:spPr>
          <a:xfrm>
            <a:off x="8104861" y="1631156"/>
            <a:ext cx="3571200" cy="4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3"/>
          <p:cNvSpPr txBox="1">
            <a:spLocks noGrp="1"/>
          </p:cNvSpPr>
          <p:nvPr>
            <p:ph type="body" idx="2"/>
          </p:nvPr>
        </p:nvSpPr>
        <p:spPr>
          <a:xfrm>
            <a:off x="518317" y="1631157"/>
            <a:ext cx="7363752" cy="4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40" name="Google Shape;540;p43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41" name="Google Shape;541;p4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r Titel | Grau">
  <p:cSld name="Nur Titel | Grau">
    <p:bg>
      <p:bgPr>
        <a:solidFill>
          <a:schemeClr val="dk2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4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44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4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4"/>
          <p:cNvSpPr txBox="1">
            <a:spLocks noGrp="1"/>
          </p:cNvSpPr>
          <p:nvPr>
            <p:ph type="body" idx="1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10596063" y="299346"/>
            <a:ext cx="1080000" cy="412328"/>
          </a:xfrm>
          <a:custGeom>
            <a:avLst/>
            <a:gdLst/>
            <a:ahLst/>
            <a:cxnLst/>
            <a:rect l="l" t="t" r="r" b="b"/>
            <a:pathLst>
              <a:path w="4797018" h="1831428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4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52" name="Google Shape;552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3" name="Google Shape;553;p44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44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555" name="Google Shape;555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6" name="Google Shape;556;p44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4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558" name="Google Shape;558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9" name="Google Shape;559;p44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44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561" name="Google Shape;561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2" name="Google Shape;562;p44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4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564" name="Google Shape;564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5" name="Google Shape;565;p44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44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567" name="Google Shape;567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68" name="Google Shape;568;p44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44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570" name="Google Shape;570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71" name="Google Shape;571;p44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44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573" name="Google Shape;573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74" name="Google Shape;574;p44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44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576" name="Google Shape;576;p44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77" name="Google Shape;577;p44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8" name="Google Shape;578;p44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9" name="Google Shape;579;p44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580" name="Google Shape;580;p44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81" name="Google Shape;581;p44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2" name="Google Shape;582;p4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 | weiß">
  <p:cSld name="Nur Titel | weiß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5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5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5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45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88" name="Google Shape;588;p45"/>
          <p:cNvSpPr txBox="1">
            <a:spLocks noGrp="1"/>
          </p:cNvSpPr>
          <p:nvPr>
            <p:ph type="body" idx="1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89" name="Google Shape;589;p4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948060" y="235471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2"/>
          </p:nvPr>
        </p:nvSpPr>
        <p:spPr>
          <a:xfrm>
            <a:off x="518318" y="235471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3"/>
          </p:nvPr>
        </p:nvSpPr>
        <p:spPr>
          <a:xfrm>
            <a:off x="948060" y="452537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4"/>
          </p:nvPr>
        </p:nvSpPr>
        <p:spPr>
          <a:xfrm>
            <a:off x="518318" y="452537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5"/>
          </p:nvPr>
        </p:nvSpPr>
        <p:spPr>
          <a:xfrm>
            <a:off x="948060" y="307826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6"/>
          </p:nvPr>
        </p:nvSpPr>
        <p:spPr>
          <a:xfrm>
            <a:off x="518318" y="307826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7"/>
          </p:nvPr>
        </p:nvSpPr>
        <p:spPr>
          <a:xfrm>
            <a:off x="948060" y="380182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8"/>
          </p:nvPr>
        </p:nvSpPr>
        <p:spPr>
          <a:xfrm>
            <a:off x="518318" y="380182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9"/>
          </p:nvPr>
        </p:nvSpPr>
        <p:spPr>
          <a:xfrm>
            <a:off x="948060" y="5248930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3"/>
          </p:nvPr>
        </p:nvSpPr>
        <p:spPr>
          <a:xfrm>
            <a:off x="518318" y="5248930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4"/>
          </p:nvPr>
        </p:nvSpPr>
        <p:spPr>
          <a:xfrm>
            <a:off x="6636190" y="1632184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5"/>
          </p:nvPr>
        </p:nvSpPr>
        <p:spPr>
          <a:xfrm>
            <a:off x="6206332" y="1632184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6"/>
          </p:nvPr>
        </p:nvSpPr>
        <p:spPr>
          <a:xfrm>
            <a:off x="6636190" y="2355533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7"/>
          </p:nvPr>
        </p:nvSpPr>
        <p:spPr>
          <a:xfrm>
            <a:off x="6206332" y="2355533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8"/>
          </p:nvPr>
        </p:nvSpPr>
        <p:spPr>
          <a:xfrm>
            <a:off x="6636190" y="4525580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9"/>
          </p:nvPr>
        </p:nvSpPr>
        <p:spPr>
          <a:xfrm>
            <a:off x="6206332" y="4525580"/>
            <a:ext cx="30784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0"/>
          </p:nvPr>
        </p:nvSpPr>
        <p:spPr>
          <a:xfrm>
            <a:off x="6636190" y="3078882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21"/>
          </p:nvPr>
        </p:nvSpPr>
        <p:spPr>
          <a:xfrm>
            <a:off x="6206332" y="3078882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22"/>
          </p:nvPr>
        </p:nvSpPr>
        <p:spPr>
          <a:xfrm>
            <a:off x="6636190" y="3802231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23"/>
          </p:nvPr>
        </p:nvSpPr>
        <p:spPr>
          <a:xfrm>
            <a:off x="6206332" y="380223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24"/>
          </p:nvPr>
        </p:nvSpPr>
        <p:spPr>
          <a:xfrm>
            <a:off x="6636190" y="5248930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25"/>
          </p:nvPr>
        </p:nvSpPr>
        <p:spPr>
          <a:xfrm>
            <a:off x="6206332" y="5248930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26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27"/>
          </p:nvPr>
        </p:nvSpPr>
        <p:spPr>
          <a:xfrm>
            <a:off x="948060" y="163115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28"/>
          </p:nvPr>
        </p:nvSpPr>
        <p:spPr>
          <a:xfrm>
            <a:off x="518318" y="163115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206" name="Google Shape;206;p2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itatfolie">
  <p:cSld name="Zitatfolie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6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6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6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41E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 txBox="1">
            <a:spLocks noGrp="1"/>
          </p:cNvSpPr>
          <p:nvPr>
            <p:ph type="body" idx="1"/>
          </p:nvPr>
        </p:nvSpPr>
        <p:spPr>
          <a:xfrm>
            <a:off x="2497190" y="2835964"/>
            <a:ext cx="7200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000"/>
              <a:buNone/>
              <a:defRPr sz="2000" i="1">
                <a:solidFill>
                  <a:srgbClr val="041E42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597" name="Google Shape;597;p46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598" name="Google Shape;598;p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lussfolie">
  <p:cSld name="Schlussfolie">
    <p:bg>
      <p:bgPr>
        <a:solidFill>
          <a:schemeClr val="dk2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>
            <a:spLocks noGrp="1"/>
          </p:cNvSpPr>
          <p:nvPr>
            <p:ph type="body" idx="1"/>
          </p:nvPr>
        </p:nvSpPr>
        <p:spPr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0">
                <a:schemeClr val="accent4"/>
              </a:gs>
              <a:gs pos="5000">
                <a:schemeClr val="accent4"/>
              </a:gs>
              <a:gs pos="50000">
                <a:srgbClr val="8C9FB1">
                  <a:alpha val="49019"/>
                </a:srgbClr>
              </a:gs>
              <a:gs pos="100000">
                <a:srgbClr val="8C9FB1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540000" tIns="118800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601" name="Google Shape;601;p47"/>
          <p:cNvSpPr>
            <a:spLocks noGrp="1"/>
          </p:cNvSpPr>
          <p:nvPr>
            <p:ph type="pic" idx="2"/>
          </p:nvPr>
        </p:nvSpPr>
        <p:spPr>
          <a:xfrm>
            <a:off x="0" y="1628775"/>
            <a:ext cx="12192000" cy="522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02" name="Google Shape;602;p47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 txBox="1">
            <a:spLocks noGrp="1"/>
          </p:cNvSpPr>
          <p:nvPr>
            <p:ph type="body" idx="3"/>
          </p:nvPr>
        </p:nvSpPr>
        <p:spPr>
          <a:xfrm>
            <a:off x="518317" y="2647985"/>
            <a:ext cx="11157745" cy="156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grpSp>
        <p:nvGrpSpPr>
          <p:cNvPr id="604" name="Google Shape;604;p47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05" name="Google Shape;605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6" name="Google Shape;606;p47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47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08" name="Google Shape;608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9" name="Google Shape;609;p4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47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11" name="Google Shape;611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2" name="Google Shape;612;p4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47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14" name="Google Shape;614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5" name="Google Shape;615;p4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47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617" name="Google Shape;617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8" name="Google Shape;618;p47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47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620" name="Google Shape;620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1" name="Google Shape;621;p47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47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623" name="Google Shape;623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4" name="Google Shape;624;p47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47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626" name="Google Shape;626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7" name="Google Shape;627;p47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47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629" name="Google Shape;629;p47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0" name="Google Shape;630;p47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1" name="Google Shape;631;p47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2" name="Google Shape;632;p47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633" name="Google Shape;633;p4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4" name="Google Shape;634;p47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47"/>
          <p:cNvGrpSpPr/>
          <p:nvPr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636" name="Google Shape;636;p47"/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/>
              <a:ahLst/>
              <a:cxnLst/>
              <a:rect l="l" t="t" r="r" b="b"/>
              <a:pathLst>
                <a:path w="232409" h="369569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/>
              <a:ahLst/>
              <a:cxnLst/>
              <a:rect l="l" t="t" r="r" b="b"/>
              <a:pathLst>
                <a:path w="224789" h="280034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/>
              <a:ahLst/>
              <a:cxnLst/>
              <a:rect l="l" t="t" r="r" b="b"/>
              <a:pathLst>
                <a:path w="229552" h="389572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/>
              <a:ahLst/>
              <a:cxnLst/>
              <a:rect l="l" t="t" r="r" b="b"/>
              <a:pathLst>
                <a:path w="342900" h="368617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/>
              <a:ahLst/>
              <a:cxnLst/>
              <a:rect l="l" t="t" r="r" b="b"/>
              <a:pathLst>
                <a:path w="61912" h="388620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/>
              <a:ahLst/>
              <a:cxnLst/>
              <a:rect l="l" t="t" r="r" b="b"/>
              <a:pathLst>
                <a:path w="255269" h="266700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/>
              <a:ahLst/>
              <a:cxnLst/>
              <a:rect l="l" t="t" r="r" b="b"/>
              <a:pathLst>
                <a:path w="225759" h="279082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/>
              <a:ahLst/>
              <a:cxnLst/>
              <a:rect l="l" t="t" r="r" b="b"/>
              <a:pathLst>
                <a:path w="288607" h="375284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/>
              <a:ahLst/>
              <a:cxnLst/>
              <a:rect l="l" t="t" r="r" b="b"/>
              <a:pathLst>
                <a:path w="259079" h="266700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19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/>
              <a:ahLst/>
              <a:cxnLst/>
              <a:rect l="l" t="t" r="r" b="b"/>
              <a:pathLst>
                <a:path w="205739" h="280034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5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4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4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/>
              <a:ahLst/>
              <a:cxnLst/>
              <a:rect l="l" t="t" r="r" b="b"/>
              <a:pathLst>
                <a:path w="275272" h="368617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09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/>
              <a:ahLst/>
              <a:cxnLst/>
              <a:rect l="l" t="t" r="r" b="b"/>
              <a:pathLst>
                <a:path w="205740" h="280035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/>
              <a:ahLst/>
              <a:cxnLst/>
              <a:rect l="l" t="t" r="r" b="b"/>
              <a:pathLst>
                <a:path w="231457" h="368617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/>
              <a:ahLst/>
              <a:cxnLst/>
              <a:rect l="l" t="t" r="r" b="b"/>
              <a:pathLst>
                <a:path w="226694" h="279082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/>
              <a:ahLst/>
              <a:cxnLst/>
              <a:rect l="l" t="t" r="r" b="b"/>
              <a:pathLst>
                <a:path w="234314" h="389572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/>
              <a:ahLst/>
              <a:cxnLst/>
              <a:rect l="l" t="t" r="r" b="b"/>
              <a:pathLst>
                <a:path w="61912" h="389572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5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47"/>
          <p:cNvSpPr/>
          <p:nvPr/>
        </p:nvSpPr>
        <p:spPr>
          <a:xfrm>
            <a:off x="10272966" y="300704"/>
            <a:ext cx="1403903" cy="535987"/>
          </a:xfrm>
          <a:custGeom>
            <a:avLst/>
            <a:gdLst/>
            <a:ahLst/>
            <a:cxnLst/>
            <a:rect l="l" t="t" r="r" b="b"/>
            <a:pathLst>
              <a:path w="1456912" h="556225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folie">
  <p:cSld name="Textfolie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214" name="Google Shape;214;p3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bild">
  <p:cSld name="Titelbild">
    <p:bg>
      <p:bgPr>
        <a:solidFill>
          <a:schemeClr val="dk2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0">
                <a:schemeClr val="accent4"/>
              </a:gs>
              <a:gs pos="5000">
                <a:schemeClr val="accent4"/>
              </a:gs>
              <a:gs pos="50000">
                <a:srgbClr val="8C9FB1">
                  <a:alpha val="49019"/>
                </a:srgbClr>
              </a:gs>
              <a:gs pos="100000">
                <a:srgbClr val="8C9FB1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540000" tIns="118800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>
            <a:spLocks noGrp="1"/>
          </p:cNvSpPr>
          <p:nvPr>
            <p:ph type="pic" idx="2"/>
          </p:nvPr>
        </p:nvSpPr>
        <p:spPr>
          <a:xfrm>
            <a:off x="0" y="1628775"/>
            <a:ext cx="12192000" cy="522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520163" y="2913731"/>
            <a:ext cx="4979505" cy="103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27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221" name="Google Shape;221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2" name="Google Shape;222;p27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7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224" name="Google Shape;224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" name="Google Shape;225;p2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27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227" name="Google Shape;227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8" name="Google Shape;228;p2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27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30" name="Google Shape;230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1" name="Google Shape;231;p27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33" name="Google Shape;233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36" name="Google Shape;236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39" name="Google Shape;239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0" name="Google Shape;240;p27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27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42" name="Google Shape;242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3" name="Google Shape;243;p27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27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245" name="Google Shape;245;p27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6" name="Google Shape;246;p27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7" name="Google Shape;247;p27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8" name="Google Shape;248;p27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249" name="Google Shape;249;p27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0" name="Google Shape;250;p27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27"/>
          <p:cNvGrpSpPr/>
          <p:nvPr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252" name="Google Shape;252;p27"/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/>
              <a:ahLst/>
              <a:cxnLst/>
              <a:rect l="l" t="t" r="r" b="b"/>
              <a:pathLst>
                <a:path w="232409" h="369569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/>
              <a:ahLst/>
              <a:cxnLst/>
              <a:rect l="l" t="t" r="r" b="b"/>
              <a:pathLst>
                <a:path w="224789" h="280034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/>
              <a:ahLst/>
              <a:cxnLst/>
              <a:rect l="l" t="t" r="r" b="b"/>
              <a:pathLst>
                <a:path w="229552" h="389572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/>
              <a:ahLst/>
              <a:cxnLst/>
              <a:rect l="l" t="t" r="r" b="b"/>
              <a:pathLst>
                <a:path w="342900" h="368617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/>
              <a:ahLst/>
              <a:cxnLst/>
              <a:rect l="l" t="t" r="r" b="b"/>
              <a:pathLst>
                <a:path w="61912" h="388620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/>
              <a:ahLst/>
              <a:cxnLst/>
              <a:rect l="l" t="t" r="r" b="b"/>
              <a:pathLst>
                <a:path w="255269" h="266700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/>
              <a:ahLst/>
              <a:cxnLst/>
              <a:rect l="l" t="t" r="r" b="b"/>
              <a:pathLst>
                <a:path w="225759" h="279082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/>
              <a:ahLst/>
              <a:cxnLst/>
              <a:rect l="l" t="t" r="r" b="b"/>
              <a:pathLst>
                <a:path w="288607" h="375284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/>
              <a:ahLst/>
              <a:cxnLst/>
              <a:rect l="l" t="t" r="r" b="b"/>
              <a:pathLst>
                <a:path w="259079" h="266700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19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/>
              <a:ahLst/>
              <a:cxnLst/>
              <a:rect l="l" t="t" r="r" b="b"/>
              <a:pathLst>
                <a:path w="205739" h="280034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5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4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4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/>
              <a:ahLst/>
              <a:cxnLst/>
              <a:rect l="l" t="t" r="r" b="b"/>
              <a:pathLst>
                <a:path w="275272" h="368617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09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/>
              <a:ahLst/>
              <a:cxnLst/>
              <a:rect l="l" t="t" r="r" b="b"/>
              <a:pathLst>
                <a:path w="205740" h="280035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/>
              <a:ahLst/>
              <a:cxnLst/>
              <a:rect l="l" t="t" r="r" b="b"/>
              <a:pathLst>
                <a:path w="231457" h="368617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/>
              <a:ahLst/>
              <a:cxnLst/>
              <a:rect l="l" t="t" r="r" b="b"/>
              <a:pathLst>
                <a:path w="226694" h="279082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/>
              <a:ahLst/>
              <a:cxnLst/>
              <a:rect l="l" t="t" r="r" b="b"/>
              <a:pathLst>
                <a:path w="234314" h="389572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/>
              <a:ahLst/>
              <a:cxnLst/>
              <a:rect l="l" t="t" r="r" b="b"/>
              <a:pathLst>
                <a:path w="61912" h="389572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5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10272966" y="300704"/>
            <a:ext cx="1403903" cy="535987"/>
          </a:xfrm>
          <a:custGeom>
            <a:avLst/>
            <a:gdLst/>
            <a:ahLst/>
            <a:cxnLst/>
            <a:rect l="l" t="t" r="r" b="b"/>
            <a:pathLst>
              <a:path w="1456912" h="556225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| mit Bild">
  <p:cSld name="Agenda | mit Bild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6" name="Google Shape;306;p31"/>
          <p:cNvSpPr>
            <a:spLocks noGrp="1"/>
          </p:cNvSpPr>
          <p:nvPr>
            <p:ph type="pic" idx="2"/>
          </p:nvPr>
        </p:nvSpPr>
        <p:spPr>
          <a:xfrm>
            <a:off x="6206329" y="1631156"/>
            <a:ext cx="5469732" cy="395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6206329" y="5690271"/>
            <a:ext cx="5469732" cy="51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3"/>
          </p:nvPr>
        </p:nvSpPr>
        <p:spPr>
          <a:xfrm>
            <a:off x="948060" y="235471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4"/>
          </p:nvPr>
        </p:nvSpPr>
        <p:spPr>
          <a:xfrm>
            <a:off x="518318" y="235471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5"/>
          </p:nvPr>
        </p:nvSpPr>
        <p:spPr>
          <a:xfrm>
            <a:off x="948060" y="452537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body" idx="6"/>
          </p:nvPr>
        </p:nvSpPr>
        <p:spPr>
          <a:xfrm>
            <a:off x="518318" y="452537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body" idx="7"/>
          </p:nvPr>
        </p:nvSpPr>
        <p:spPr>
          <a:xfrm>
            <a:off x="948060" y="307826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body" idx="8"/>
          </p:nvPr>
        </p:nvSpPr>
        <p:spPr>
          <a:xfrm>
            <a:off x="518318" y="307826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9"/>
          </p:nvPr>
        </p:nvSpPr>
        <p:spPr>
          <a:xfrm>
            <a:off x="948060" y="380182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body" idx="13"/>
          </p:nvPr>
        </p:nvSpPr>
        <p:spPr>
          <a:xfrm>
            <a:off x="518318" y="380182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4"/>
          </p:nvPr>
        </p:nvSpPr>
        <p:spPr>
          <a:xfrm>
            <a:off x="948060" y="5248930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15"/>
          </p:nvPr>
        </p:nvSpPr>
        <p:spPr>
          <a:xfrm>
            <a:off x="518318" y="5248930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8" name="Google Shape;318;p31"/>
          <p:cNvSpPr txBox="1">
            <a:spLocks noGrp="1"/>
          </p:cNvSpPr>
          <p:nvPr>
            <p:ph type="body" idx="16"/>
          </p:nvPr>
        </p:nvSpPr>
        <p:spPr>
          <a:xfrm>
            <a:off x="948060" y="163115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17"/>
          </p:nvPr>
        </p:nvSpPr>
        <p:spPr>
          <a:xfrm>
            <a:off x="518318" y="163115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  <a:defRPr sz="1800" b="1">
                <a:solidFill>
                  <a:srgbClr val="8C9FB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body" idx="18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322" name="Google Shape;322;p3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trenner">
  <p:cSld name="Kapiteltrenner"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title"/>
          </p:nvPr>
        </p:nvSpPr>
        <p:spPr>
          <a:xfrm>
            <a:off x="518318" y="2875002"/>
            <a:ext cx="1115774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32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331" name="Google Shape;331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2" name="Google Shape;332;p32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2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334" name="Google Shape;334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5" name="Google Shape;335;p32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32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337" name="Google Shape;337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32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2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340" name="Google Shape;340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1" name="Google Shape;341;p32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32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343" name="Google Shape;343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4" name="Google Shape;344;p32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32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346" name="Google Shape;346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7" name="Google Shape;347;p32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32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49" name="Google Shape;349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0" name="Google Shape;350;p32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2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52" name="Google Shape;352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3" name="Google Shape;353;p32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32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355" name="Google Shape;355;p32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6" name="Google Shape;356;p32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7" name="Google Shape;357;p32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8" name="Google Shape;358;p32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9" name="Google Shape;359;p32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0" name="Google Shape;360;p32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2"/>
          <p:cNvGrpSpPr/>
          <p:nvPr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362" name="Google Shape;362;p32"/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/>
              <a:ahLst/>
              <a:cxnLst/>
              <a:rect l="l" t="t" r="r" b="b"/>
              <a:pathLst>
                <a:path w="232409" h="369569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/>
              <a:ahLst/>
              <a:cxnLst/>
              <a:rect l="l" t="t" r="r" b="b"/>
              <a:pathLst>
                <a:path w="224789" h="280034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/>
              <a:ahLst/>
              <a:cxnLst/>
              <a:rect l="l" t="t" r="r" b="b"/>
              <a:pathLst>
                <a:path w="229552" h="389572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/>
              <a:ahLst/>
              <a:cxnLst/>
              <a:rect l="l" t="t" r="r" b="b"/>
              <a:pathLst>
                <a:path w="342900" h="368617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/>
              <a:ahLst/>
              <a:cxnLst/>
              <a:rect l="l" t="t" r="r" b="b"/>
              <a:pathLst>
                <a:path w="61912" h="388620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/>
              <a:ahLst/>
              <a:cxnLst/>
              <a:rect l="l" t="t" r="r" b="b"/>
              <a:pathLst>
                <a:path w="255269" h="266700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/>
              <a:ahLst/>
              <a:cxnLst/>
              <a:rect l="l" t="t" r="r" b="b"/>
              <a:pathLst>
                <a:path w="225759" h="279082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/>
              <a:ahLst/>
              <a:cxnLst/>
              <a:rect l="l" t="t" r="r" b="b"/>
              <a:pathLst>
                <a:path w="248602" h="396239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20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/>
              <a:ahLst/>
              <a:cxnLst/>
              <a:rect l="l" t="t" r="r" b="b"/>
              <a:pathLst>
                <a:path w="130492" h="59055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/>
              <a:ahLst/>
              <a:cxnLst/>
              <a:rect l="l" t="t" r="r" b="b"/>
              <a:pathLst>
                <a:path w="288607" h="375284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/>
              <a:ahLst/>
              <a:cxnLst/>
              <a:rect l="l" t="t" r="r" b="b"/>
              <a:pathLst>
                <a:path w="259079" h="266700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/>
              <a:ahLst/>
              <a:cxnLst/>
              <a:rect l="l" t="t" r="r" b="b"/>
              <a:pathLst>
                <a:path w="160019" h="272657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/>
              <a:ahLst/>
              <a:cxnLst/>
              <a:rect l="l" t="t" r="r" b="b"/>
              <a:pathLst>
                <a:path w="205739" h="280034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10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5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4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/>
              <a:ahLst/>
              <a:cxnLst/>
              <a:rect l="l" t="t" r="r" b="b"/>
              <a:pathLst>
                <a:path w="165734" h="358139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/>
              <a:ahLst/>
              <a:cxnLst/>
              <a:rect l="l" t="t" r="r" b="b"/>
              <a:pathLst>
                <a:path w="275272" h="368617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/>
              <a:ahLst/>
              <a:cxnLst/>
              <a:rect l="l" t="t" r="r" b="b"/>
              <a:pathLst>
                <a:path w="228600" h="273367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/>
              <a:ahLst/>
              <a:cxnLst/>
              <a:rect l="l" t="t" r="r" b="b"/>
              <a:pathLst>
                <a:path w="79057" h="384809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/>
              <a:ahLst/>
              <a:cxnLst/>
              <a:rect l="l" t="t" r="r" b="b"/>
              <a:pathLst>
                <a:path w="205740" h="280035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/>
              <a:ahLst/>
              <a:cxnLst/>
              <a:rect l="l" t="t" r="r" b="b"/>
              <a:pathLst>
                <a:path w="224790" h="280035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/>
              <a:ahLst/>
              <a:cxnLst/>
              <a:rect l="l" t="t" r="r" b="b"/>
              <a:pathLst>
                <a:path w="228600" h="389572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/>
              <a:ahLst/>
              <a:cxnLst/>
              <a:rect l="l" t="t" r="r" b="b"/>
              <a:pathLst>
                <a:path w="242887" h="279082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/>
              <a:ahLst/>
              <a:cxnLst/>
              <a:rect l="l" t="t" r="r" b="b"/>
              <a:pathLst>
                <a:path w="231457" h="368617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/>
              <a:ahLst/>
              <a:cxnLst/>
              <a:rect l="l" t="t" r="r" b="b"/>
              <a:pathLst>
                <a:path w="226694" h="279082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/>
              <a:ahLst/>
              <a:cxnLst/>
              <a:rect l="l" t="t" r="r" b="b"/>
              <a:pathLst>
                <a:path w="234314" h="389572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/>
              <a:ahLst/>
              <a:cxnLst/>
              <a:rect l="l" t="t" r="r" b="b"/>
              <a:pathLst>
                <a:path w="229552" h="273367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/>
              <a:ahLst/>
              <a:cxnLst/>
              <a:rect l="l" t="t" r="r" b="b"/>
              <a:pathLst>
                <a:path w="61912" h="389572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/>
              <a:ahLst/>
              <a:cxnLst/>
              <a:rect l="l" t="t" r="r" b="b"/>
              <a:pathLst>
                <a:path w="225742" h="386715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/>
              <a:ahLst/>
              <a:cxnLst/>
              <a:rect l="l" t="t" r="r" b="b"/>
              <a:pathLst>
                <a:path w="165734" h="358140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32"/>
          <p:cNvSpPr/>
          <p:nvPr/>
        </p:nvSpPr>
        <p:spPr>
          <a:xfrm>
            <a:off x="10272966" y="300704"/>
            <a:ext cx="1403903" cy="535987"/>
          </a:xfrm>
          <a:custGeom>
            <a:avLst/>
            <a:gdLst/>
            <a:ahLst/>
            <a:cxnLst/>
            <a:rect l="l" t="t" r="r" b="b"/>
            <a:pathLst>
              <a:path w="1456912" h="556225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folie | zweispaltig">
  <p:cSld name="Textfolie | zweispaltig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3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3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16" name="Google Shape;416;p33"/>
          <p:cNvSpPr txBox="1">
            <a:spLocks noGrp="1"/>
          </p:cNvSpPr>
          <p:nvPr>
            <p:ph type="body" idx="1"/>
          </p:nvPr>
        </p:nvSpPr>
        <p:spPr>
          <a:xfrm>
            <a:off x="518318" y="1631156"/>
            <a:ext cx="5469732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17" name="Google Shape;417;p33"/>
          <p:cNvSpPr txBox="1">
            <a:spLocks noGrp="1"/>
          </p:cNvSpPr>
          <p:nvPr>
            <p:ph type="body" idx="2"/>
          </p:nvPr>
        </p:nvSpPr>
        <p:spPr>
          <a:xfrm>
            <a:off x="6206329" y="1631156"/>
            <a:ext cx="5469732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18" name="Google Shape;418;p33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3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420" name="Google Shape;420;p33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folie | dreispaltig">
  <p:cSld name="Textfolie | dreispaltig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4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5" name="Google Shape;425;p34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4"/>
          <p:cNvSpPr txBox="1">
            <a:spLocks noGrp="1"/>
          </p:cNvSpPr>
          <p:nvPr>
            <p:ph type="body" idx="1"/>
          </p:nvPr>
        </p:nvSpPr>
        <p:spPr>
          <a:xfrm>
            <a:off x="518318" y="1631157"/>
            <a:ext cx="3568821" cy="456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27" name="Google Shape;427;p34"/>
          <p:cNvSpPr txBox="1">
            <a:spLocks noGrp="1"/>
          </p:cNvSpPr>
          <p:nvPr>
            <p:ph type="body" idx="2"/>
          </p:nvPr>
        </p:nvSpPr>
        <p:spPr>
          <a:xfrm>
            <a:off x="8107242" y="1631157"/>
            <a:ext cx="3568821" cy="456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28" name="Google Shape;428;p34"/>
          <p:cNvSpPr txBox="1">
            <a:spLocks noGrp="1"/>
          </p:cNvSpPr>
          <p:nvPr>
            <p:ph type="body" idx="3"/>
          </p:nvPr>
        </p:nvSpPr>
        <p:spPr>
          <a:xfrm>
            <a:off x="4312780" y="1631157"/>
            <a:ext cx="3568821" cy="456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29" name="Google Shape;429;p34"/>
          <p:cNvSpPr txBox="1">
            <a:spLocks noGrp="1"/>
          </p:cNvSpPr>
          <p:nvPr>
            <p:ph type="body" idx="4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430" name="Google Shape;430;p3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- Bildfolie">
  <p:cSld name="Text- Bildfolie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35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5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518318" y="1631156"/>
            <a:ext cx="5469732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sp>
        <p:nvSpPr>
          <p:cNvPr id="436" name="Google Shape;436;p35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>
                <a:solidFill>
                  <a:srgbClr val="041E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5"/>
          <p:cNvSpPr>
            <a:spLocks noGrp="1"/>
          </p:cNvSpPr>
          <p:nvPr>
            <p:ph type="pic" idx="2"/>
          </p:nvPr>
        </p:nvSpPr>
        <p:spPr>
          <a:xfrm>
            <a:off x="6206329" y="1631155"/>
            <a:ext cx="5469732" cy="45696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8" name="Google Shape;438;p35"/>
          <p:cNvSpPr txBox="1">
            <a:spLocks noGrp="1"/>
          </p:cNvSpPr>
          <p:nvPr>
            <p:ph type="body" idx="3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  <a:defRPr sz="1600">
                <a:solidFill>
                  <a:srgbClr val="041E42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marL="1828800" lvl="3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marL="2286000" lvl="4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marL="2743200" lvl="5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marL="3200400" lvl="6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marL="3657600" lvl="7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marL="4114800" lvl="8" indent="-34290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−"/>
              <a:defRPr/>
            </a:lvl9pPr>
          </a:lstStyle>
          <a:p>
            <a:endParaRPr/>
          </a:p>
        </p:txBody>
      </p:sp>
      <p:pic>
        <p:nvPicPr>
          <p:cNvPr id="439" name="Google Shape;439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41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" name="Google Shape;15;p26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6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8" name="Google Shape;18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19;p26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6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21" name="Google Shape;21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Google Shape;22;p26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6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24" name="Google Shape;24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" name="Google Shape;25;p26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26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7" name="Google Shape;27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28;p26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29;p26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30" name="Google Shape;30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" name="Google Shape;31;p26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6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33" name="Google Shape;33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" name="Google Shape;34;p26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6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6" name="Google Shape;36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" name="Google Shape;37;p26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oogle Shape;38;p26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9" name="Google Shape;39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0" name="Google Shape;40;p26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6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42" name="Google Shape;42;p26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" name="Google Shape;43;p26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" name="Google Shape;44;p26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5" name="Google Shape;45;p26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6" name="Google Shape;46;p26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" name="Google Shape;47;p26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6"/>
          <p:cNvSpPr/>
          <p:nvPr/>
        </p:nvSpPr>
        <p:spPr>
          <a:xfrm>
            <a:off x="10596063" y="299346"/>
            <a:ext cx="1080000" cy="412328"/>
          </a:xfrm>
          <a:custGeom>
            <a:avLst/>
            <a:gdLst/>
            <a:ahLst/>
            <a:cxnLst/>
            <a:rect l="l" t="t" r="r" b="b"/>
            <a:pathLst>
              <a:path w="4797018" h="1831428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41E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−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45" name="Google Shape;145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6" name="Google Shape;146;p25"/>
            <p:cNvSpPr txBox="1"/>
            <p:nvPr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5"/>
          <p:cNvGrpSpPr/>
          <p:nvPr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48" name="Google Shape;148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9" name="Google Shape;149;p25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06,00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5"/>
          <p:cNvGrpSpPr/>
          <p:nvPr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51" name="Google Shape;151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2" name="Google Shape;152;p25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05,00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5"/>
          <p:cNvGrpSpPr/>
          <p:nvPr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54" name="Google Shape;154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5" name="Google Shape;155;p25"/>
            <p:cNvSpPr txBox="1"/>
            <p:nvPr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5"/>
          <p:cNvGrpSpPr/>
          <p:nvPr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57" name="Google Shape;157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8" name="Google Shape;158;p25"/>
            <p:cNvSpPr txBox="1"/>
            <p:nvPr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07,70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p25"/>
          <p:cNvGrpSpPr/>
          <p:nvPr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160" name="Google Shape;160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1" name="Google Shape;161;p25"/>
            <p:cNvSpPr txBox="1"/>
            <p:nvPr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08,90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25"/>
          <p:cNvGrpSpPr/>
          <p:nvPr/>
        </p:nvGrpSpPr>
        <p:grpSpPr>
          <a:xfrm rot="-54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163" name="Google Shape;163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4" name="Google Shape;164;p25"/>
            <p:cNvSpPr txBox="1"/>
            <p:nvPr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25"/>
          <p:cNvGrpSpPr/>
          <p:nvPr/>
        </p:nvGrpSpPr>
        <p:grpSpPr>
          <a:xfrm rot="-54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166" name="Google Shape;166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7" name="Google Shape;167;p25"/>
            <p:cNvSpPr txBox="1"/>
            <p:nvPr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25"/>
          <p:cNvGrpSpPr/>
          <p:nvPr/>
        </p:nvGrpSpPr>
        <p:grpSpPr>
          <a:xfrm>
            <a:off x="6203948" y="-397423"/>
            <a:ext cx="124906" cy="333375"/>
            <a:chOff x="6416680" y="-397423"/>
            <a:chExt cx="124906" cy="333375"/>
          </a:xfrm>
        </p:grpSpPr>
        <p:cxnSp>
          <p:nvCxnSpPr>
            <p:cNvPr id="169" name="Google Shape;169;p25"/>
            <p:cNvCxnSpPr/>
            <p:nvPr/>
          </p:nvCxnSpPr>
          <p:spPr>
            <a:xfrm rot="-5400000">
              <a:off x="6249993" y="-230736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0" name="Google Shape;170;p25"/>
            <p:cNvSpPr txBox="1"/>
            <p:nvPr/>
          </p:nvSpPr>
          <p:spPr>
            <a:xfrm rot="-5400000">
              <a:off x="6349289" y="-293191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00,30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1" name="Google Shape;171;p25"/>
          <p:cNvCxnSpPr/>
          <p:nvPr/>
        </p:nvCxnSpPr>
        <p:spPr>
          <a:xfrm rot="-5400000">
            <a:off x="5929313" y="-230736"/>
            <a:ext cx="333375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2" name="Google Shape;172;p25"/>
          <p:cNvGrpSpPr/>
          <p:nvPr/>
        </p:nvGrpSpPr>
        <p:grpSpPr>
          <a:xfrm rot="-54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173" name="Google Shape;173;p25"/>
            <p:cNvCxnSpPr/>
            <p:nvPr/>
          </p:nvCxnSpPr>
          <p:spPr>
            <a:xfrm>
              <a:off x="-133350" y="2847975"/>
              <a:ext cx="333375" cy="0"/>
            </a:xfrm>
            <a:prstGeom prst="straightConnector1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4" name="Google Shape;174;p25"/>
            <p:cNvSpPr txBox="1"/>
            <p:nvPr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800"/>
                <a:buFont typeface="Arial"/>
                <a:buNone/>
              </a:pPr>
              <a:r>
                <a:rPr lang="en-IN" sz="8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15,50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5"/>
          <p:cNvSpPr/>
          <p:nvPr/>
        </p:nvSpPr>
        <p:spPr>
          <a:xfrm>
            <a:off x="10596063" y="299346"/>
            <a:ext cx="1080000" cy="412328"/>
          </a:xfrm>
          <a:custGeom>
            <a:avLst/>
            <a:gdLst/>
            <a:ahLst/>
            <a:cxnLst/>
            <a:rect l="l" t="t" r="r" b="b"/>
            <a:pathLst>
              <a:path w="4797018" h="1831428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.ufl.edu/~mssz/CompOrg/CDA-proc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igikey.com/en/maker/tutorials/2023/understanding-rtl-and-hdl-part-2-of-our-verilog-journey#:~:text=RTL%20stands%20for%20%22Register%2DTransfer,designing%20digital%20circuits%20and%20systems.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" descr="Ein Bild, das Text, Geschirr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874" b="11873"/>
          <a:stretch/>
        </p:blipFill>
        <p:spPr>
          <a:xfrm>
            <a:off x="0" y="1628775"/>
            <a:ext cx="12192000" cy="522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91" name="Google Shape;691;p1"/>
          <p:cNvSpPr txBox="1">
            <a:spLocks noGrp="1"/>
          </p:cNvSpPr>
          <p:nvPr>
            <p:ph type="body" idx="1"/>
          </p:nvPr>
        </p:nvSpPr>
        <p:spPr>
          <a:xfrm>
            <a:off x="0" y="997746"/>
            <a:ext cx="12192000" cy="5229225"/>
          </a:xfrm>
          <a:prstGeom prst="rect">
            <a:avLst/>
          </a:prstGeom>
          <a:gradFill>
            <a:gsLst>
              <a:gs pos="0">
                <a:schemeClr val="accent4"/>
              </a:gs>
              <a:gs pos="5000">
                <a:schemeClr val="accent4"/>
              </a:gs>
              <a:gs pos="50000">
                <a:srgbClr val="8C9FB1">
                  <a:alpha val="49019"/>
                </a:srgbClr>
              </a:gs>
              <a:gs pos="100000">
                <a:srgbClr val="8C9FB1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540000" tIns="118800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latin typeface="Helvetica Neue"/>
                <a:ea typeface="Helvetica Neue"/>
                <a:cs typeface="Helvetica Neue"/>
                <a:sym typeface="Helvetica Neue"/>
              </a:rPr>
              <a:t>A SystemC-Based Implementation of an IEEE 754 Pipelined </a:t>
            </a:r>
            <a:br>
              <a:rPr lang="en-I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IN">
                <a:latin typeface="Helvetica Neue"/>
                <a:ea typeface="Helvetica Neue"/>
                <a:cs typeface="Helvetica Neue"/>
                <a:sym typeface="Helvetica Neue"/>
              </a:rPr>
              <a:t>Floating-Point Unit with Zynq FPGA Verification</a:t>
            </a:r>
            <a:endParaRPr/>
          </a:p>
        </p:txBody>
      </p:sp>
      <p:sp>
        <p:nvSpPr>
          <p:cNvPr id="692" name="Google Shape;692;p1"/>
          <p:cNvSpPr txBox="1">
            <a:spLocks noGrp="1"/>
          </p:cNvSpPr>
          <p:nvPr>
            <p:ph type="title"/>
          </p:nvPr>
        </p:nvSpPr>
        <p:spPr>
          <a:xfrm>
            <a:off x="990595" y="3925599"/>
            <a:ext cx="10210809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br>
              <a:rPr lang="en-IN" sz="2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800"/>
          </a:p>
        </p:txBody>
      </p:sp>
      <p:pic>
        <p:nvPicPr>
          <p:cNvPr id="693" name="Google Shape;693;p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-5818" b="-2647"/>
          <a:stretch/>
        </p:blipFill>
        <p:spPr>
          <a:xfrm>
            <a:off x="9519790" y="159486"/>
            <a:ext cx="679283" cy="84560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"/>
          <p:cNvSpPr txBox="1"/>
          <p:nvPr/>
        </p:nvSpPr>
        <p:spPr>
          <a:xfrm>
            <a:off x="672651" y="4675277"/>
            <a:ext cx="7272169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Ashwin Varkey</a:t>
            </a: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of Science in Computational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Informatik,Friedrich-Alexander-Universität Erlangen-Nürnberg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Advisor: Prof. Dr.-Ing. Dietmar Fey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June 24</a:t>
            </a:r>
            <a:r>
              <a:rPr lang="en-IN" sz="1600" b="0" i="0" u="none" strike="noStrike" cap="none" baseline="30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2025</a:t>
            </a:r>
            <a:endParaRPr sz="16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1"/>
          <p:cNvSpPr txBox="1"/>
          <p:nvPr/>
        </p:nvSpPr>
        <p:spPr>
          <a:xfrm>
            <a:off x="516367" y="1320948"/>
            <a:ext cx="2786230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Master’s Thesis 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8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819" name="Google Shape;819;p48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>
                <a:solidFill>
                  <a:srgbClr val="000000"/>
                </a:solidFill>
              </a:rPr>
              <a:t>Register File Architecture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32 floating-point registers (32-bit each)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Dual-read, single-write port configuration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Combinational reads with synchronous clock-edge writes</a:t>
            </a:r>
            <a:endParaRPr/>
          </a:p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Architectural Design</a:t>
            </a: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822" name="Google Shape;822;p48"/>
          <p:cNvPicPr preferRelativeResize="0"/>
          <p:nvPr/>
        </p:nvPicPr>
        <p:blipFill rotWithShape="1">
          <a:blip r:embed="rId3">
            <a:alphaModFix/>
          </a:blip>
          <a:srcRect t="9759" r="18466"/>
          <a:stretch/>
        </p:blipFill>
        <p:spPr>
          <a:xfrm>
            <a:off x="677795" y="3632856"/>
            <a:ext cx="5164205" cy="258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8"/>
          <p:cNvPicPr preferRelativeResize="0"/>
          <p:nvPr/>
        </p:nvPicPr>
        <p:blipFill rotWithShape="1">
          <a:blip r:embed="rId4">
            <a:alphaModFix/>
          </a:blip>
          <a:srcRect b="4922"/>
          <a:stretch/>
        </p:blipFill>
        <p:spPr>
          <a:xfrm>
            <a:off x="6880479" y="1743753"/>
            <a:ext cx="4601620" cy="418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9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829" name="Google Shape;829;p49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>
                <a:solidFill>
                  <a:srgbClr val="000000"/>
                </a:solidFill>
              </a:rPr>
              <a:t>FPGA Resource Optimization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DSP48E1 blocks for efficient arithmetic unit mapping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BRAM utilization for register files and data buffers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Clean clock domain management with target frequency achievement</a:t>
            </a:r>
            <a:endParaRPr/>
          </a:p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30" name="Google Shape;830;p49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Architectural Design</a:t>
            </a:r>
            <a:endParaRPr/>
          </a:p>
        </p:txBody>
      </p:sp>
      <p:sp>
        <p:nvSpPr>
          <p:cNvPr id="831" name="Google Shape;831;p49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832" name="Google Shape;832;p49"/>
          <p:cNvPicPr preferRelativeResize="0"/>
          <p:nvPr/>
        </p:nvPicPr>
        <p:blipFill rotWithShape="1">
          <a:blip r:embed="rId3">
            <a:alphaModFix/>
          </a:blip>
          <a:srcRect l="-112" t="27728" r="40358" b="-604"/>
          <a:stretch/>
        </p:blipFill>
        <p:spPr>
          <a:xfrm>
            <a:off x="1440337" y="4287872"/>
            <a:ext cx="2710938" cy="122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9"/>
          <p:cNvPicPr preferRelativeResize="0"/>
          <p:nvPr/>
        </p:nvPicPr>
        <p:blipFill rotWithShape="1">
          <a:blip r:embed="rId4">
            <a:alphaModFix/>
          </a:blip>
          <a:srcRect l="1" t="33050" r="63155"/>
          <a:stretch/>
        </p:blipFill>
        <p:spPr>
          <a:xfrm>
            <a:off x="7859154" y="1564640"/>
            <a:ext cx="2357119" cy="73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9"/>
          <p:cNvPicPr preferRelativeResize="0"/>
          <p:nvPr/>
        </p:nvPicPr>
        <p:blipFill rotWithShape="1">
          <a:blip r:embed="rId5">
            <a:alphaModFix/>
          </a:blip>
          <a:srcRect t="45587" r="27155"/>
          <a:stretch/>
        </p:blipFill>
        <p:spPr>
          <a:xfrm>
            <a:off x="7859154" y="2723878"/>
            <a:ext cx="3871506" cy="54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9" descr="A diagram of a computer program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 l="5732" r="3415"/>
          <a:stretch/>
        </p:blipFill>
        <p:spPr>
          <a:xfrm>
            <a:off x="5926735" y="3763628"/>
            <a:ext cx="4719320" cy="24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841" name="Google Shape;841;p11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842" name="Google Shape;842;p11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sp>
        <p:nvSpPr>
          <p:cNvPr id="843" name="Google Shape;843;p11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C++-Based HDL: Bridges software/hardware design.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/>
              <a:t>Key Constructs: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IN"/>
              <a:t>Modules : Hardware building blocks.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IN"/>
              <a:t>Ports &amp; Signals: Inter-module communication (like wires).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IN"/>
              <a:t>Processes: Parallel "workers" (triggered by clocks/events).</a:t>
            </a:r>
            <a:endParaRPr/>
          </a:p>
          <a:p>
            <a:pPr marL="800100" lvl="1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IN"/>
              <a:t>Clocks/Events: Synchronize timing (e.g., flip-flops).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>
                <a:solidFill>
                  <a:srgbClr val="000000"/>
                </a:solidFill>
              </a:rPr>
              <a:t>Interface Definitions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 Standardized SystemC ports and signals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-Consistent communication between pipeline stages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-Facilitates modular design and verification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>
                <a:solidFill>
                  <a:srgbClr val="000000"/>
                </a:solidFill>
              </a:rPr>
              <a:t>Process Structure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-Reset section: Initialization and configuration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-Infinite loop: Communication and computation cycles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-wait() statements: Virtual-clock boundaries for HLS optimization</a:t>
            </a:r>
            <a:endParaRPr/>
          </a:p>
          <a:p>
            <a:pPr marL="342900" lvl="0" indent="-26416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/>
          </a:p>
          <a:p>
            <a:pPr marL="742950" lvl="1" indent="-199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None/>
            </a:pPr>
            <a:endParaRPr/>
          </a:p>
          <a:p>
            <a:pPr marL="742950" lvl="1" indent="-199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None/>
            </a:pPr>
            <a:endParaRPr/>
          </a:p>
          <a:p>
            <a:pPr marL="742950" lvl="1" indent="-19939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844" name="Google Shape;844;p11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SystemC Approach</a:t>
            </a:r>
            <a:br>
              <a:rPr lang="en-IN"/>
            </a:br>
            <a:endParaRPr/>
          </a:p>
        </p:txBody>
      </p:sp>
      <p:sp>
        <p:nvSpPr>
          <p:cNvPr id="845" name="Google Shape;845;p11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846" name="Google Shape;8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0765" y="2011312"/>
            <a:ext cx="5390374" cy="3367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853" name="Google Shape;853;p13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854" name="Google Shape;854;p13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sp>
        <p:nvSpPr>
          <p:cNvPr id="855" name="Google Shape;855;p13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SystemC Approach</a:t>
            </a:r>
            <a:endParaRPr/>
          </a:p>
        </p:txBody>
      </p:sp>
      <p:sp>
        <p:nvSpPr>
          <p:cNvPr id="856" name="Google Shape;856;p13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67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IEEE 754 Adder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858" name="Google Shape;8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25" y="1417150"/>
            <a:ext cx="10702148" cy="348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3"/>
          <p:cNvPicPr preferRelativeResize="0"/>
          <p:nvPr/>
        </p:nvPicPr>
        <p:blipFill rotWithShape="1">
          <a:blip r:embed="rId4">
            <a:alphaModFix/>
          </a:blip>
          <a:srcRect r="4904"/>
          <a:stretch/>
        </p:blipFill>
        <p:spPr>
          <a:xfrm>
            <a:off x="645225" y="4813328"/>
            <a:ext cx="10702148" cy="15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06639-965F-B103-2C10-C249144D8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3D6F4-2E14-07D9-1C15-57698BB7A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23C061-E75F-206D-27D6-43BD20581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0AEC5-475C-CA71-909A-3145FCAA2D5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oogle Shape;859;p13">
            <a:extLst>
              <a:ext uri="{FF2B5EF4-FFF2-40B4-BE49-F238E27FC236}">
                <a16:creationId xmlns:a16="http://schemas.microsoft.com/office/drawing/2014/main" id="{9458AE2A-1332-8BDF-A0D1-4F790D83F7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3917"/>
          <a:stretch/>
        </p:blipFill>
        <p:spPr>
          <a:xfrm>
            <a:off x="515938" y="1631156"/>
            <a:ext cx="6424656" cy="311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60;p13">
            <a:extLst>
              <a:ext uri="{FF2B5EF4-FFF2-40B4-BE49-F238E27FC236}">
                <a16:creationId xmlns:a16="http://schemas.microsoft.com/office/drawing/2014/main" id="{5EB736B8-8DEA-872A-F792-8CE6887030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58" t="2013" r="52724" b="-2012"/>
          <a:stretch/>
        </p:blipFill>
        <p:spPr>
          <a:xfrm>
            <a:off x="7153735" y="1631156"/>
            <a:ext cx="4425346" cy="42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7;p13">
            <a:extLst>
              <a:ext uri="{FF2B5EF4-FFF2-40B4-BE49-F238E27FC236}">
                <a16:creationId xmlns:a16="http://schemas.microsoft.com/office/drawing/2014/main" id="{CB191A11-2778-C182-E8DC-077DC72465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23" y="4901705"/>
            <a:ext cx="5925486" cy="1516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2136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867" name="Google Shape;867;p14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868" name="Google Shape;868;p14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869" name="Google Shape;869;p14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514020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Multiplication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Sign: A_sign ^ B_sign (XOR)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Exponent: A_exp + B_exp - 127 (bias adjustment)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Mantissa: Full 24-bit multiplication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Normalization: Adjust for mantissa overflow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Rounding: Apply IEEE 754 rounding rules 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Special Cases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870" name="Google Shape;870;p14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SystemC Approach</a:t>
            </a:r>
            <a:endParaRPr/>
          </a:p>
        </p:txBody>
      </p:sp>
      <p:sp>
        <p:nvSpPr>
          <p:cNvPr id="871" name="Google Shape;871;p14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IEEE 754 Multiplier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3947B-E426-BEE4-D33F-BD5B251F4EA9}"/>
              </a:ext>
            </a:extLst>
          </p:cNvPr>
          <p:cNvSpPr txBox="1"/>
          <p:nvPr/>
        </p:nvSpPr>
        <p:spPr>
          <a:xfrm>
            <a:off x="7238083" y="1631156"/>
            <a:ext cx="3909171" cy="312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 dirty="0">
                <a:solidFill>
                  <a:srgbClr val="000000"/>
                </a:solidFill>
              </a:rPr>
              <a:t>Non-Restoring Division Algorithm</a:t>
            </a:r>
            <a:endParaRPr lang="en-IN" dirty="0">
              <a:solidFill>
                <a:srgbClr val="000000"/>
              </a:solidFill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Sign: </a:t>
            </a:r>
            <a:r>
              <a:rPr lang="en-IN" dirty="0" err="1">
                <a:solidFill>
                  <a:srgbClr val="000000"/>
                </a:solidFill>
              </a:rPr>
              <a:t>A_sign</a:t>
            </a:r>
            <a:r>
              <a:rPr lang="en-IN" dirty="0">
                <a:solidFill>
                  <a:srgbClr val="000000"/>
                </a:solidFill>
              </a:rPr>
              <a:t> ^ </a:t>
            </a:r>
            <a:r>
              <a:rPr lang="en-IN" dirty="0" err="1">
                <a:solidFill>
                  <a:srgbClr val="000000"/>
                </a:solidFill>
              </a:rPr>
              <a:t>B_sign</a:t>
            </a:r>
            <a:r>
              <a:rPr lang="en-IN" dirty="0">
                <a:solidFill>
                  <a:srgbClr val="000000"/>
                </a:solidFill>
              </a:rPr>
              <a:t> (XOR)</a:t>
            </a:r>
            <a:endParaRPr lang="en-IN" dirty="0"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Exponent: </a:t>
            </a:r>
            <a:r>
              <a:rPr lang="en-IN" dirty="0" err="1">
                <a:solidFill>
                  <a:srgbClr val="000000"/>
                </a:solidFill>
              </a:rPr>
              <a:t>A_exp</a:t>
            </a:r>
            <a:r>
              <a:rPr lang="en-IN" dirty="0">
                <a:solidFill>
                  <a:srgbClr val="000000"/>
                </a:solidFill>
              </a:rPr>
              <a:t> - </a:t>
            </a:r>
            <a:r>
              <a:rPr lang="en-IN" dirty="0" err="1">
                <a:solidFill>
                  <a:srgbClr val="000000"/>
                </a:solidFill>
              </a:rPr>
              <a:t>B_exp</a:t>
            </a:r>
            <a:r>
              <a:rPr lang="en-IN" dirty="0">
                <a:solidFill>
                  <a:srgbClr val="000000"/>
                </a:solidFill>
              </a:rPr>
              <a:t> + 127 (bias adjustment) </a:t>
            </a:r>
            <a:endParaRPr lang="en-IN" dirty="0"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Mantissa: Iterative 25-step division </a:t>
            </a:r>
            <a:endParaRPr lang="en-IN" dirty="0"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Normalization: Adjust result format</a:t>
            </a:r>
            <a:endParaRPr lang="en-IN" dirty="0"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Rounding: Apply IEEE 754 rounding rules </a:t>
            </a:r>
            <a:endParaRPr lang="en-IN" dirty="0"/>
          </a:p>
          <a:p>
            <a:pPr marL="2857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dirty="0">
                <a:solidFill>
                  <a:srgbClr val="000000"/>
                </a:solidFill>
              </a:rPr>
              <a:t>Special Cases: Handle division by zero</a:t>
            </a:r>
            <a:endParaRPr lang="en-I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893" name="Google Shape;893;p15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895" name="Google Shape;895;p15"/>
          <p:cNvSpPr txBox="1">
            <a:spLocks noGrp="1"/>
          </p:cNvSpPr>
          <p:nvPr>
            <p:ph type="body" idx="1"/>
          </p:nvPr>
        </p:nvSpPr>
        <p:spPr>
          <a:xfrm>
            <a:off x="518318" y="1631156"/>
            <a:ext cx="5036776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N" b="1" dirty="0"/>
              <a:t>Instruction Fetch (IF)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dirty="0"/>
              <a:t>Manages Program Counter (PC += 4).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dirty="0"/>
              <a:t>Reads instructions from memory.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dirty="0"/>
              <a:t>Terminates on dedicated halt instruction </a:t>
            </a:r>
            <a:r>
              <a:rPr lang="en-IN" sz="1100" dirty="0">
                <a:solidFill>
                  <a:srgbClr val="D19A66"/>
                </a:solidFill>
              </a:rPr>
              <a:t>32'hFFFFFFFF or 0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 dirty="0">
                <a:solidFill>
                  <a:srgbClr val="000000"/>
                </a:solidFill>
              </a:rPr>
              <a:t>Decode Stage (ID) </a:t>
            </a:r>
            <a:endParaRPr b="0" i="0" u="none" strike="noStrike" dirty="0">
              <a:solidFill>
                <a:srgbClr val="000000"/>
              </a:solidFill>
            </a:endParaRPr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Extracts register addresses using bit masking operations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rs1 = (instruction &gt;&gt; 15) &amp; 0x1F , rs2 = (instruction &gt;&gt; 20) &amp; 0x1F , </a:t>
            </a:r>
            <a:r>
              <a:rPr lang="en-IN" i="0" u="none" strike="noStrike" dirty="0" err="1">
                <a:solidFill>
                  <a:srgbClr val="000000"/>
                </a:solidFill>
              </a:rPr>
              <a:t>rd</a:t>
            </a:r>
            <a:r>
              <a:rPr lang="en-IN" i="0" u="none" strike="noStrike" dirty="0">
                <a:solidFill>
                  <a:srgbClr val="000000"/>
                </a:solidFill>
              </a:rPr>
              <a:t>= (instruction &gt;&gt; 7) &amp; 0x1F 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Instruction decoding and parsing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Register operand identification and retrieval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Control signal generation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 dirty="0">
                <a:solidFill>
                  <a:srgbClr val="000000"/>
                </a:solidFill>
              </a:rPr>
              <a:t>Validity signal propagation</a:t>
            </a:r>
            <a:endParaRPr dirty="0"/>
          </a:p>
          <a:p>
            <a:pPr marL="742950" lvl="1" indent="-27051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dirty="0"/>
              <a:t>Reads operands from register file (</a:t>
            </a:r>
            <a:r>
              <a:rPr lang="en-IN" dirty="0" err="1"/>
              <a:t>reg_file</a:t>
            </a:r>
            <a:r>
              <a:rPr lang="en-IN" dirty="0"/>
              <a:t>[rs1]).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896" name="Google Shape;896;p15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SystemC Approach</a:t>
            </a:r>
            <a:endParaRPr/>
          </a:p>
        </p:txBody>
      </p:sp>
      <p:sp>
        <p:nvSpPr>
          <p:cNvPr id="897" name="Google Shape;897;p15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Pipeline</a:t>
            </a:r>
            <a:endParaRPr/>
          </a:p>
        </p:txBody>
      </p:sp>
      <p:pic>
        <p:nvPicPr>
          <p:cNvPr id="898" name="Google Shape;898;p15"/>
          <p:cNvPicPr preferRelativeResize="0"/>
          <p:nvPr/>
        </p:nvPicPr>
        <p:blipFill rotWithShape="1">
          <a:blip r:embed="rId3">
            <a:alphaModFix/>
          </a:blip>
          <a:srcRect l="14355" r="12277"/>
          <a:stretch/>
        </p:blipFill>
        <p:spPr>
          <a:xfrm>
            <a:off x="5038476" y="1318427"/>
            <a:ext cx="3366273" cy="158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3540" y="2839308"/>
            <a:ext cx="2891724" cy="142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4749" y="1245802"/>
            <a:ext cx="3787251" cy="333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93561" y="4607537"/>
            <a:ext cx="3953124" cy="172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6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07" name="Google Shape;907;p16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08" name="Google Shape;908;p16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sp>
        <p:nvSpPr>
          <p:cNvPr id="909" name="Google Shape;909;p16"/>
          <p:cNvSpPr txBox="1">
            <a:spLocks noGrp="1"/>
          </p:cNvSpPr>
          <p:nvPr>
            <p:ph type="body" idx="1"/>
          </p:nvPr>
        </p:nvSpPr>
        <p:spPr>
          <a:xfrm>
            <a:off x="518318" y="1631156"/>
            <a:ext cx="4587910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Execute Stage (EX)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Switch statement selects FP units: 0x00 (ADD), 0x04 (SUB), 0x08 (MUL), 0x0C (DIV)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Four dedicated floating-point units process operations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Exception Handling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Forwards results through result_out port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Memory Stage (MEM)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Passthrough Role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Propagates control signals (reg_write_out, valid_out)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Functions as pipeline register for FP-focused design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Writeback Stage (WB)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Updates architectural state with execution results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Performs register write control and result validity checking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Completes instruction execution cycle</a:t>
            </a:r>
            <a:endParaRPr/>
          </a:p>
          <a:p>
            <a:pPr marL="457200" lvl="1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10" name="Google Shape;910;p16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SystemC Approach</a:t>
            </a:r>
            <a:endParaRPr/>
          </a:p>
        </p:txBody>
      </p:sp>
      <p:sp>
        <p:nvSpPr>
          <p:cNvPr id="911" name="Google Shape;911;p16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Pipeline</a:t>
            </a:r>
            <a:endParaRPr/>
          </a:p>
        </p:txBody>
      </p:sp>
      <p:pic>
        <p:nvPicPr>
          <p:cNvPr id="913" name="Google Shape;91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3189" y="1351120"/>
            <a:ext cx="3269015" cy="31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6"/>
          <p:cNvPicPr preferRelativeResize="0"/>
          <p:nvPr/>
        </p:nvPicPr>
        <p:blipFill rotWithShape="1">
          <a:blip r:embed="rId4">
            <a:alphaModFix/>
          </a:blip>
          <a:srcRect r="37215"/>
          <a:stretch/>
        </p:blipFill>
        <p:spPr>
          <a:xfrm>
            <a:off x="4990879" y="4703221"/>
            <a:ext cx="3085688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6"/>
          <p:cNvPicPr preferRelativeResize="0"/>
          <p:nvPr/>
        </p:nvPicPr>
        <p:blipFill rotWithShape="1">
          <a:blip r:embed="rId5">
            <a:alphaModFix/>
          </a:blip>
          <a:srcRect r="22404"/>
          <a:stretch/>
        </p:blipFill>
        <p:spPr>
          <a:xfrm>
            <a:off x="8191915" y="4518770"/>
            <a:ext cx="3549063" cy="18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8007" y="1631156"/>
            <a:ext cx="2918560" cy="269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7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22" name="Google Shape;922;p17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23" name="Google Shape;923;p17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924" name="Google Shape;924;p17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Intel SystemC Compiler 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Automated SystemC to SystemVerilog translation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Reduces manual conversion errors and development time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Enables faster prototyping and architecture experimentation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Synthesis-Ready SystemC Design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Synthesizable constructs: Hardware-equivalent features only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Explicit clocking: Well-defined clock edges, no gated clocks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Resource-aware modeling: FPGA-optimized memory/DSP usage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Bit-accurate modeling: Defined widths, prevent overflow/underflow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Generated Verilog Structure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Process translation: SystemC → always_comb/always_ff blocks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Signal preservation: SystemC signals → Verilog wires/registers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i="0" u="none" strike="noStrike">
                <a:solidFill>
                  <a:srgbClr val="000000"/>
                </a:solidFill>
              </a:rPr>
              <a:t>Module hierarchy: Maintained structural integrity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925" name="Google Shape;925;p17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846431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High-Level Synthesis and RTL Generation</a:t>
            </a:r>
            <a:b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</p:txBody>
      </p:sp>
      <p:sp>
        <p:nvSpPr>
          <p:cNvPr id="926" name="Google Shape;926;p17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927" name="Google Shape;927;p17"/>
          <p:cNvPicPr preferRelativeResize="0"/>
          <p:nvPr/>
        </p:nvPicPr>
        <p:blipFill rotWithShape="1">
          <a:blip r:embed="rId3">
            <a:alphaModFix/>
          </a:blip>
          <a:srcRect r="30770"/>
          <a:stretch/>
        </p:blipFill>
        <p:spPr>
          <a:xfrm>
            <a:off x="6386600" y="1514457"/>
            <a:ext cx="2436165" cy="206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7"/>
          <p:cNvPicPr preferRelativeResize="0"/>
          <p:nvPr/>
        </p:nvPicPr>
        <p:blipFill rotWithShape="1">
          <a:blip r:embed="rId4">
            <a:alphaModFix/>
          </a:blip>
          <a:srcRect r="21015"/>
          <a:stretch/>
        </p:blipFill>
        <p:spPr>
          <a:xfrm>
            <a:off x="9202672" y="1514457"/>
            <a:ext cx="2642718" cy="206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4248" y="3776056"/>
            <a:ext cx="2909197" cy="231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8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35" name="Google Shape;935;p18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36" name="Google Shape;936;p18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937" name="Google Shape;937;p18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938" name="Google Shape;938;p18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Verification </a:t>
            </a:r>
            <a:r>
              <a:rPr lang="en-IN"/>
              <a:t>Results</a:t>
            </a:r>
            <a:b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</p:txBody>
      </p:sp>
      <p:sp>
        <p:nvSpPr>
          <p:cNvPr id="939" name="Google Shape;939;p18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sp>
        <p:nvSpPr>
          <p:cNvPr id="940" name="Google Shape;940;p18"/>
          <p:cNvSpPr txBox="1"/>
          <p:nvPr/>
        </p:nvSpPr>
        <p:spPr>
          <a:xfrm>
            <a:off x="282873" y="1966199"/>
            <a:ext cx="4076615" cy="38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Comprehensive Verification Approach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Ensures functional correctness and timing 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 pipeline functioning (Fetch → Decode → Execute → Memory → WB)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Testbench Portability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Equivalent test vectors for SystemC and RTL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cases: overflow, underflow, precision loss scenarios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754 compliance: Normal values, special cases (zero, infinity, NaN)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Division by zero → infinity (0x7f80_0000)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RISC-V Spike Cross-Verification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Golden reference using RISC-V ISA simulator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18"/>
          <p:cNvPicPr preferRelativeResize="0"/>
          <p:nvPr/>
        </p:nvPicPr>
        <p:blipFill rotWithShape="1">
          <a:blip r:embed="rId3">
            <a:alphaModFix/>
          </a:blip>
          <a:srcRect t="5403" b="10087"/>
          <a:stretch/>
        </p:blipFill>
        <p:spPr>
          <a:xfrm>
            <a:off x="7027607" y="1445483"/>
            <a:ext cx="5094880" cy="262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8"/>
          <p:cNvPicPr preferRelativeResize="0"/>
          <p:nvPr/>
        </p:nvPicPr>
        <p:blipFill rotWithShape="1">
          <a:blip r:embed="rId4">
            <a:alphaModFix/>
          </a:blip>
          <a:srcRect l="6591" t="1674" r="4434" b="16951"/>
          <a:stretch/>
        </p:blipFill>
        <p:spPr>
          <a:xfrm>
            <a:off x="7362702" y="4132319"/>
            <a:ext cx="4546425" cy="236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8" descr="A screenshot of a compu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9093" y="2059397"/>
            <a:ext cx="2773609" cy="3713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01" name="Google Shape;701;p2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02" name="Google Shape;702;p2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  <p:sp>
        <p:nvSpPr>
          <p:cNvPr id="703" name="Google Shape;703;p2"/>
          <p:cNvSpPr txBox="1">
            <a:spLocks noGrp="1"/>
          </p:cNvSpPr>
          <p:nvPr>
            <p:ph type="body" idx="1"/>
          </p:nvPr>
        </p:nvSpPr>
        <p:spPr>
          <a:xfrm>
            <a:off x="948060" y="235471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Motivation/Research Objectives</a:t>
            </a:r>
            <a:endParaRPr/>
          </a:p>
        </p:txBody>
      </p:sp>
      <p:sp>
        <p:nvSpPr>
          <p:cNvPr id="704" name="Google Shape;704;p2"/>
          <p:cNvSpPr txBox="1">
            <a:spLocks noGrp="1"/>
          </p:cNvSpPr>
          <p:nvPr>
            <p:ph type="body" idx="2"/>
          </p:nvPr>
        </p:nvSpPr>
        <p:spPr>
          <a:xfrm>
            <a:off x="518318" y="235471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05" name="Google Shape;705;p2"/>
          <p:cNvSpPr txBox="1">
            <a:spLocks noGrp="1"/>
          </p:cNvSpPr>
          <p:nvPr>
            <p:ph type="body" idx="3"/>
          </p:nvPr>
        </p:nvSpPr>
        <p:spPr>
          <a:xfrm>
            <a:off x="948060" y="452537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Architectural Design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06" name="Google Shape;706;p2"/>
          <p:cNvSpPr txBox="1">
            <a:spLocks noGrp="1"/>
          </p:cNvSpPr>
          <p:nvPr>
            <p:ph type="body" idx="4"/>
          </p:nvPr>
        </p:nvSpPr>
        <p:spPr>
          <a:xfrm>
            <a:off x="518318" y="452537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07" name="Google Shape;707;p2"/>
          <p:cNvSpPr txBox="1">
            <a:spLocks noGrp="1"/>
          </p:cNvSpPr>
          <p:nvPr>
            <p:ph type="body" idx="5"/>
          </p:nvPr>
        </p:nvSpPr>
        <p:spPr>
          <a:xfrm>
            <a:off x="948060" y="307826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Development Environment /Tools</a:t>
            </a:r>
            <a:endParaRPr/>
          </a:p>
        </p:txBody>
      </p:sp>
      <p:sp>
        <p:nvSpPr>
          <p:cNvPr id="708" name="Google Shape;708;p2"/>
          <p:cNvSpPr txBox="1">
            <a:spLocks noGrp="1"/>
          </p:cNvSpPr>
          <p:nvPr>
            <p:ph type="body" idx="6"/>
          </p:nvPr>
        </p:nvSpPr>
        <p:spPr>
          <a:xfrm>
            <a:off x="518318" y="307826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09" name="Google Shape;709;p2"/>
          <p:cNvSpPr txBox="1">
            <a:spLocks noGrp="1"/>
          </p:cNvSpPr>
          <p:nvPr>
            <p:ph type="body" idx="7"/>
          </p:nvPr>
        </p:nvSpPr>
        <p:spPr>
          <a:xfrm>
            <a:off x="948060" y="3801821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Development Flow Stages</a:t>
            </a:r>
            <a:endParaRPr/>
          </a:p>
        </p:txBody>
      </p:sp>
      <p:sp>
        <p:nvSpPr>
          <p:cNvPr id="710" name="Google Shape;710;p2"/>
          <p:cNvSpPr txBox="1">
            <a:spLocks noGrp="1"/>
          </p:cNvSpPr>
          <p:nvPr>
            <p:ph type="body" idx="8"/>
          </p:nvPr>
        </p:nvSpPr>
        <p:spPr>
          <a:xfrm>
            <a:off x="518318" y="380182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11" name="Google Shape;711;p2"/>
          <p:cNvSpPr txBox="1">
            <a:spLocks noGrp="1"/>
          </p:cNvSpPr>
          <p:nvPr>
            <p:ph type="body" idx="9"/>
          </p:nvPr>
        </p:nvSpPr>
        <p:spPr>
          <a:xfrm>
            <a:off x="948060" y="5248930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System C modelling approach</a:t>
            </a:r>
            <a:endParaRPr/>
          </a:p>
        </p:txBody>
      </p:sp>
      <p:sp>
        <p:nvSpPr>
          <p:cNvPr id="712" name="Google Shape;712;p2"/>
          <p:cNvSpPr txBox="1">
            <a:spLocks noGrp="1"/>
          </p:cNvSpPr>
          <p:nvPr>
            <p:ph type="body" idx="13"/>
          </p:nvPr>
        </p:nvSpPr>
        <p:spPr>
          <a:xfrm>
            <a:off x="518318" y="5248930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13" name="Google Shape;713;p2"/>
          <p:cNvSpPr txBox="1">
            <a:spLocks noGrp="1"/>
          </p:cNvSpPr>
          <p:nvPr>
            <p:ph type="body" idx="14"/>
          </p:nvPr>
        </p:nvSpPr>
        <p:spPr>
          <a:xfrm>
            <a:off x="6636190" y="1632184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Pipeline Stages</a:t>
            </a:r>
            <a:endParaRPr/>
          </a:p>
        </p:txBody>
      </p:sp>
      <p:sp>
        <p:nvSpPr>
          <p:cNvPr id="714" name="Google Shape;714;p2"/>
          <p:cNvSpPr txBox="1">
            <a:spLocks noGrp="1"/>
          </p:cNvSpPr>
          <p:nvPr>
            <p:ph type="body" idx="15"/>
          </p:nvPr>
        </p:nvSpPr>
        <p:spPr>
          <a:xfrm>
            <a:off x="6206332" y="1632184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15" name="Google Shape;715;p2"/>
          <p:cNvSpPr txBox="1">
            <a:spLocks noGrp="1"/>
          </p:cNvSpPr>
          <p:nvPr>
            <p:ph type="body" idx="16"/>
          </p:nvPr>
        </p:nvSpPr>
        <p:spPr>
          <a:xfrm>
            <a:off x="6636190" y="2355533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High Level Synthesis and RTL generation</a:t>
            </a:r>
            <a:endParaRPr/>
          </a:p>
        </p:txBody>
      </p:sp>
      <p:sp>
        <p:nvSpPr>
          <p:cNvPr id="716" name="Google Shape;716;p2"/>
          <p:cNvSpPr txBox="1">
            <a:spLocks noGrp="1"/>
          </p:cNvSpPr>
          <p:nvPr>
            <p:ph type="body" idx="17"/>
          </p:nvPr>
        </p:nvSpPr>
        <p:spPr>
          <a:xfrm>
            <a:off x="6206332" y="2355533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17" name="Google Shape;717;p2"/>
          <p:cNvSpPr txBox="1">
            <a:spLocks noGrp="1"/>
          </p:cNvSpPr>
          <p:nvPr>
            <p:ph type="body" idx="18"/>
          </p:nvPr>
        </p:nvSpPr>
        <p:spPr>
          <a:xfrm>
            <a:off x="6636190" y="4355575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IN"/>
              <a:t>FPGA Implementation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18" name="Google Shape;718;p2"/>
          <p:cNvSpPr txBox="1">
            <a:spLocks noGrp="1"/>
          </p:cNvSpPr>
          <p:nvPr>
            <p:ph type="body" idx="19"/>
          </p:nvPr>
        </p:nvSpPr>
        <p:spPr>
          <a:xfrm>
            <a:off x="6206332" y="4525580"/>
            <a:ext cx="30784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19" name="Google Shape;719;p2"/>
          <p:cNvSpPr txBox="1">
            <a:spLocks noGrp="1"/>
          </p:cNvSpPr>
          <p:nvPr>
            <p:ph type="body" idx="20"/>
          </p:nvPr>
        </p:nvSpPr>
        <p:spPr>
          <a:xfrm>
            <a:off x="6636190" y="3078882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Results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20" name="Google Shape;720;p2"/>
          <p:cNvSpPr txBox="1">
            <a:spLocks noGrp="1"/>
          </p:cNvSpPr>
          <p:nvPr>
            <p:ph type="body" idx="21"/>
          </p:nvPr>
        </p:nvSpPr>
        <p:spPr>
          <a:xfrm>
            <a:off x="6206332" y="3078882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21" name="Google Shape;721;p2"/>
          <p:cNvSpPr txBox="1">
            <a:spLocks noGrp="1"/>
          </p:cNvSpPr>
          <p:nvPr>
            <p:ph type="body" idx="22"/>
          </p:nvPr>
        </p:nvSpPr>
        <p:spPr>
          <a:xfrm>
            <a:off x="6636190" y="3662707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Verification</a:t>
            </a:r>
            <a:endParaRPr/>
          </a:p>
        </p:txBody>
      </p:sp>
      <p:sp>
        <p:nvSpPr>
          <p:cNvPr id="722" name="Google Shape;722;p2"/>
          <p:cNvSpPr txBox="1">
            <a:spLocks noGrp="1"/>
          </p:cNvSpPr>
          <p:nvPr>
            <p:ph type="body" idx="23"/>
          </p:nvPr>
        </p:nvSpPr>
        <p:spPr>
          <a:xfrm>
            <a:off x="6206332" y="3802231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23" name="Google Shape;723;p2"/>
          <p:cNvSpPr txBox="1">
            <a:spLocks noGrp="1"/>
          </p:cNvSpPr>
          <p:nvPr>
            <p:ph type="body" idx="24"/>
          </p:nvPr>
        </p:nvSpPr>
        <p:spPr>
          <a:xfrm>
            <a:off x="6636190" y="5210227"/>
            <a:ext cx="5039873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Conclusion &amp; Future Work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24" name="Google Shape;724;p2"/>
          <p:cNvSpPr txBox="1">
            <a:spLocks noGrp="1"/>
          </p:cNvSpPr>
          <p:nvPr>
            <p:ph type="body" idx="25"/>
          </p:nvPr>
        </p:nvSpPr>
        <p:spPr>
          <a:xfrm>
            <a:off x="6206332" y="5248930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  <p:sp>
        <p:nvSpPr>
          <p:cNvPr id="725" name="Google Shape;725;p2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Outline</a:t>
            </a:r>
            <a:endParaRPr/>
          </a:p>
        </p:txBody>
      </p:sp>
      <p:sp>
        <p:nvSpPr>
          <p:cNvPr id="726" name="Google Shape;726;p2"/>
          <p:cNvSpPr txBox="1">
            <a:spLocks noGrp="1"/>
          </p:cNvSpPr>
          <p:nvPr>
            <p:ph type="body" idx="26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sp>
        <p:nvSpPr>
          <p:cNvPr id="727" name="Google Shape;727;p2"/>
          <p:cNvSpPr txBox="1">
            <a:spLocks noGrp="1"/>
          </p:cNvSpPr>
          <p:nvPr>
            <p:ph type="body" idx="27"/>
          </p:nvPr>
        </p:nvSpPr>
        <p:spPr>
          <a:xfrm>
            <a:off x="948060" y="1631156"/>
            <a:ext cx="5039989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728" name="Google Shape;728;p2"/>
          <p:cNvSpPr txBox="1">
            <a:spLocks noGrp="1"/>
          </p:cNvSpPr>
          <p:nvPr>
            <p:ph type="body" idx="28"/>
          </p:nvPr>
        </p:nvSpPr>
        <p:spPr>
          <a:xfrm>
            <a:off x="518318" y="1631156"/>
            <a:ext cx="320601" cy="28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C9FB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9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49" name="Google Shape;949;p19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50" name="Google Shape;950;p19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951" name="Google Shape;951;p19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br>
              <a:rPr lang="en-IN"/>
            </a:br>
            <a:endParaRPr/>
          </a:p>
        </p:txBody>
      </p:sp>
      <p:sp>
        <p:nvSpPr>
          <p:cNvPr id="952" name="Google Shape;952;p19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Functional Verification </a:t>
            </a:r>
            <a:r>
              <a:rPr lang="en-IN"/>
              <a:t>Results</a:t>
            </a:r>
            <a:endParaRPr/>
          </a:p>
        </p:txBody>
      </p:sp>
      <p:sp>
        <p:nvSpPr>
          <p:cNvPr id="953" name="Google Shape;953;p19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Waveform Analysis</a:t>
            </a:r>
            <a:endParaRPr/>
          </a:p>
        </p:txBody>
      </p:sp>
      <p:pic>
        <p:nvPicPr>
          <p:cNvPr id="954" name="Google Shape;9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881" y="24000"/>
            <a:ext cx="2423587" cy="1146972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9"/>
          <p:cNvSpPr txBox="1"/>
          <p:nvPr/>
        </p:nvSpPr>
        <p:spPr>
          <a:xfrm>
            <a:off x="300000" y="1911662"/>
            <a:ext cx="43281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propagation delays through pipeline stages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flow integrity from fetch to writeback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Floating-point arithmetic unit operation timing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6" name="Google Shape;956;p19"/>
          <p:cNvPicPr preferRelativeResize="0"/>
          <p:nvPr/>
        </p:nvPicPr>
        <p:blipFill rotWithShape="1">
          <a:blip r:embed="rId4">
            <a:alphaModFix/>
          </a:blip>
          <a:srcRect l="3864" t="3410" r="3810" b="26794"/>
          <a:stretch/>
        </p:blipFill>
        <p:spPr>
          <a:xfrm>
            <a:off x="6837122" y="1367985"/>
            <a:ext cx="3284689" cy="258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601" y="3414907"/>
            <a:ext cx="3357880" cy="291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9"/>
          <p:cNvPicPr preferRelativeResize="0"/>
          <p:nvPr/>
        </p:nvPicPr>
        <p:blipFill rotWithShape="1">
          <a:blip r:embed="rId6">
            <a:alphaModFix/>
          </a:blip>
          <a:srcRect l="4456" t="-204" r="2359" b="3952"/>
          <a:stretch/>
        </p:blipFill>
        <p:spPr>
          <a:xfrm>
            <a:off x="5766358" y="3981174"/>
            <a:ext cx="5426218" cy="228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0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64" name="Google Shape;964;p20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65" name="Google Shape;965;p20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966" name="Google Shape;966;p20"/>
          <p:cNvSpPr txBox="1">
            <a:spLocks noGrp="1"/>
          </p:cNvSpPr>
          <p:nvPr>
            <p:ph type="body" idx="1"/>
          </p:nvPr>
        </p:nvSpPr>
        <p:spPr>
          <a:xfrm>
            <a:off x="518316" y="1631156"/>
            <a:ext cx="5186523" cy="3754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 dirty="0">
                <a:solidFill>
                  <a:srgbClr val="000000"/>
                </a:solidFill>
              </a:rPr>
              <a:t>FPGA Structure</a:t>
            </a:r>
            <a:r>
              <a:rPr lang="en-IN" b="0" i="0" u="none" strike="noStrike" dirty="0">
                <a:solidFill>
                  <a:srgbClr val="000000"/>
                </a:solidFill>
              </a:rPr>
              <a:t>: Configurable Logic Blocks (CLBs) in 80×80 matrix format. Two parallel </a:t>
            </a:r>
            <a:r>
              <a:rPr lang="en-IN" dirty="0">
                <a:solidFill>
                  <a:srgbClr val="000000"/>
                </a:solidFill>
              </a:rPr>
              <a:t>DSP48E1 </a:t>
            </a:r>
            <a:r>
              <a:rPr lang="en-IN" b="0" i="0" u="none" strike="noStrike" dirty="0">
                <a:solidFill>
                  <a:srgbClr val="000000"/>
                </a:solidFill>
              </a:rPr>
              <a:t>SLICEs per CLB with 4× LUT-6 + 8× flip-flops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i="0" u="none" strike="noStrike" dirty="0">
                <a:solidFill>
                  <a:srgbClr val="000000"/>
                </a:solidFill>
              </a:rPr>
              <a:t>Processing System</a:t>
            </a:r>
            <a:r>
              <a:rPr lang="en-IN" b="0" i="0" u="none" strike="noStrike" dirty="0">
                <a:solidFill>
                  <a:srgbClr val="000000"/>
                </a:solidFill>
              </a:rPr>
              <a:t>: Dual-core ARM Cortex-A9 + 28nm FPGA (2–4W power)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b="1" dirty="0">
                <a:solidFill>
                  <a:srgbClr val="000000"/>
                </a:solidFill>
              </a:rPr>
              <a:t>Implementation Steps</a:t>
            </a:r>
            <a:endParaRPr dirty="0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1" dirty="0">
                <a:solidFill>
                  <a:srgbClr val="000000"/>
                </a:solidFill>
              </a:rPr>
              <a:t>Translate</a:t>
            </a:r>
            <a:r>
              <a:rPr lang="en-IN" dirty="0">
                <a:solidFill>
                  <a:srgbClr val="000000"/>
                </a:solidFill>
              </a:rPr>
              <a:t>: Merge netlists and constraints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1" dirty="0">
                <a:solidFill>
                  <a:srgbClr val="000000"/>
                </a:solidFill>
              </a:rPr>
              <a:t>Map</a:t>
            </a:r>
            <a:r>
              <a:rPr lang="en-IN" dirty="0">
                <a:solidFill>
                  <a:srgbClr val="000000"/>
                </a:solidFill>
              </a:rPr>
              <a:t>: Assign logic to FPGA resources (LUTs, DSPs, FFs)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1" dirty="0">
                <a:solidFill>
                  <a:srgbClr val="000000"/>
                </a:solidFill>
              </a:rPr>
              <a:t>Place &amp; Route</a:t>
            </a:r>
            <a:r>
              <a:rPr lang="en-IN" dirty="0">
                <a:solidFill>
                  <a:srgbClr val="000000"/>
                </a:solidFill>
              </a:rPr>
              <a:t>: Physical locations + interconnect establishment</a:t>
            </a:r>
            <a:endParaRPr dirty="0"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b="1" dirty="0"/>
              <a:t>Bitstream Generation</a:t>
            </a:r>
            <a:r>
              <a:rPr lang="en-IN" dirty="0"/>
              <a:t>: Binary config file (.bit) successfully created using optimized DSP/logic resources for standalone PL design</a:t>
            </a:r>
            <a:endParaRPr dirty="0"/>
          </a:p>
          <a:p>
            <a:pPr marL="457200" lvl="1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967" name="Google Shape;967;p20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FPGA Implementation</a:t>
            </a:r>
            <a:br>
              <a:rPr lang="en-IN"/>
            </a:br>
            <a:endParaRPr/>
          </a:p>
        </p:txBody>
      </p:sp>
      <p:sp>
        <p:nvSpPr>
          <p:cNvPr id="968" name="Google Shape;968;p20"/>
          <p:cNvSpPr txBox="1">
            <a:spLocks noGrp="1"/>
          </p:cNvSpPr>
          <p:nvPr>
            <p:ph type="body" idx="2"/>
          </p:nvPr>
        </p:nvSpPr>
        <p:spPr>
          <a:xfrm>
            <a:off x="518317" y="633583"/>
            <a:ext cx="6844385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>
                <a:solidFill>
                  <a:srgbClr val="000000"/>
                </a:solidFill>
              </a:rPr>
              <a:t>Zybo Z7-20 with Xilinx Zynq-7000 SoC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969" name="Google Shape;9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236" y="2712762"/>
            <a:ext cx="4381501" cy="191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20"/>
          <p:cNvPicPr preferRelativeResize="0"/>
          <p:nvPr/>
        </p:nvPicPr>
        <p:blipFill rotWithShape="1">
          <a:blip r:embed="rId4">
            <a:alphaModFix/>
          </a:blip>
          <a:srcRect b="18904"/>
          <a:stretch/>
        </p:blipFill>
        <p:spPr>
          <a:xfrm>
            <a:off x="6891395" y="1298380"/>
            <a:ext cx="4134895" cy="14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392" y="5471843"/>
            <a:ext cx="3437888" cy="91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6347" y="4657566"/>
            <a:ext cx="5948453" cy="1835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2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78" name="Google Shape;978;p22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79" name="Google Shape;979;p22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980" name="Google Shape;980;p22"/>
          <p:cNvSpPr txBox="1">
            <a:spLocks noGrp="1"/>
          </p:cNvSpPr>
          <p:nvPr>
            <p:ph type="body" idx="1"/>
          </p:nvPr>
        </p:nvSpPr>
        <p:spPr>
          <a:xfrm>
            <a:off x="518317" y="1531196"/>
            <a:ext cx="7614893" cy="49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3500" b="1" i="0" u="none" strike="noStrike">
                <a:solidFill>
                  <a:srgbClr val="000000"/>
                </a:solidFill>
              </a:rPr>
              <a:t>Comprehensive Development Approach</a:t>
            </a:r>
            <a:endParaRPr sz="3500"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b="0" i="0" u="none" strike="noStrike">
                <a:solidFill>
                  <a:srgbClr val="000000"/>
                </a:solidFill>
              </a:rPr>
              <a:t>Structured pathway: Architectural design → SystemC modeling → SystemVerilog → FPGA synthesis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3500" b="1" i="0" u="none" strike="noStrike">
                <a:solidFill>
                  <a:srgbClr val="000000"/>
                </a:solidFill>
              </a:rPr>
              <a:t>Key Technical Achievements</a:t>
            </a:r>
            <a:endParaRPr sz="3500"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IEEE 754-compliant FPU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HW-SW co-design: Resolved timing and exception handling challenges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sz="3500" b="1" i="0" u="none" strike="noStrike">
                <a:solidFill>
                  <a:srgbClr val="000000"/>
                </a:solidFill>
              </a:rPr>
              <a:t>Methodology Contributions</a:t>
            </a:r>
            <a:endParaRPr sz="3500"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SystemC-based verification: Early functional validation at high abstraction level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Seamless HLS workflow: Automated RTL generation with reduced design cycle time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Hybrid testing approach: Multi-level verification (C, SystemVerilog, waveforms)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IN" sz="3500" i="0" u="none" strike="noStrike">
                <a:solidFill>
                  <a:srgbClr val="000000"/>
                </a:solidFill>
              </a:rPr>
              <a:t>FPGA prototyping pathway: Scalable implementation for diverse platforms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981" name="Google Shape;981;p22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Conclusion</a:t>
            </a:r>
            <a:br>
              <a:rPr lang="en-IN"/>
            </a:br>
            <a:endParaRPr/>
          </a:p>
        </p:txBody>
      </p:sp>
      <p:sp>
        <p:nvSpPr>
          <p:cNvPr id="982" name="Google Shape;982;p22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6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r>
              <a:rPr lang="en-IN"/>
              <a:t>Key Contributions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983" name="Google Shape;983;p22"/>
          <p:cNvPicPr preferRelativeResize="0"/>
          <p:nvPr/>
        </p:nvPicPr>
        <p:blipFill rotWithShape="1">
          <a:blip r:embed="rId3">
            <a:alphaModFix/>
          </a:blip>
          <a:srcRect l="6409" t="8071" r="10452" b="13469"/>
          <a:stretch/>
        </p:blipFill>
        <p:spPr>
          <a:xfrm>
            <a:off x="8245614" y="2052090"/>
            <a:ext cx="3632137" cy="258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3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989" name="Google Shape;989;p23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990" name="Google Shape;990;p23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991" name="Google Shape;991;p23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992" name="Google Shape;992;p23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993" name="Google Shape;993;p23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6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sz="1600" b="1" i="0" u="none" strike="noStrike">
                <a:solidFill>
                  <a:srgbClr val="000000"/>
                </a:solidFill>
              </a:rPr>
              <a:t>Future directions to solve current limitations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994" name="Google Shape;994;p23"/>
          <p:cNvPicPr preferRelativeResize="0"/>
          <p:nvPr/>
        </p:nvPicPr>
        <p:blipFill rotWithShape="1">
          <a:blip r:embed="rId3">
            <a:alphaModFix/>
          </a:blip>
          <a:srcRect r="42567"/>
          <a:stretch/>
        </p:blipFill>
        <p:spPr>
          <a:xfrm>
            <a:off x="7723383" y="5359061"/>
            <a:ext cx="2548378" cy="117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23"/>
          <p:cNvPicPr preferRelativeResize="0"/>
          <p:nvPr/>
        </p:nvPicPr>
        <p:blipFill rotWithShape="1">
          <a:blip r:embed="rId4">
            <a:alphaModFix/>
          </a:blip>
          <a:srcRect r="20243"/>
          <a:stretch/>
        </p:blipFill>
        <p:spPr>
          <a:xfrm>
            <a:off x="6598578" y="3964211"/>
            <a:ext cx="546973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23"/>
          <p:cNvPicPr preferRelativeResize="0"/>
          <p:nvPr/>
        </p:nvPicPr>
        <p:blipFill rotWithShape="1">
          <a:blip r:embed="rId5">
            <a:alphaModFix/>
          </a:blip>
          <a:srcRect r="21280"/>
          <a:stretch/>
        </p:blipFill>
        <p:spPr>
          <a:xfrm>
            <a:off x="9240903" y="1498939"/>
            <a:ext cx="2328698" cy="2518404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23"/>
          <p:cNvSpPr txBox="1"/>
          <p:nvPr/>
        </p:nvSpPr>
        <p:spPr>
          <a:xfrm>
            <a:off x="569184" y="1631156"/>
            <a:ext cx="5580300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Support: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Limited to 32-bit single precision; scope for 16-bit and 64-bit formats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Pipelining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Need to study throughput, efficiency and IPC to improve pipeline for all ISA and SIMD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pipeline doesn't model resource conflicts (e.g., only one FP operation can execute at a time). In reality, FP units are often shared, causing stalls.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 Set: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Only four basic operations implemented; can extend to full RV32F instruction set. Foundation for integer operations, branching, and complex instruction sets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Focus: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Prioritized functional correctness over performance optimization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Verification Scope: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Simulation-based testing only; formal verification methods not explored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I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 Dependency:</a:t>
            </a:r>
            <a:r>
              <a:rPr lang="en-I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Xilinx Zynq-specific implementation due to time constraints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40163" y="1538464"/>
            <a:ext cx="2091893" cy="2276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4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1004" name="Google Shape;1004;p24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1005" name="Google Shape;1005;p24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1006" name="Google Shape;1006;p24"/>
          <p:cNvSpPr txBox="1">
            <a:spLocks noGrp="1"/>
          </p:cNvSpPr>
          <p:nvPr>
            <p:ph type="body" idx="1"/>
          </p:nvPr>
        </p:nvSpPr>
        <p:spPr>
          <a:xfrm>
            <a:off x="497051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25000" lnSpcReduction="20000"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E. Oruklu, J. Hanley, S. Aslan, C. Dweik und F. Kilic, „System-on-Chip Design IEEE Computer Society, IEEE Standard for Floating-Point Arithmetic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B. Bailey, „The Evolution Of High-Level Synthesis,“ Semiconductor Engineering, Aug. 2020 (siehe S. 3).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D. Goldberg, „What Every Computer Scientist Should Know About Floating-Point Arithmetic,“ Oracle Documentation, Computing Surveys, 1991 (sieheS. 3).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M. K. Jaiswal und H. K. H. So, „Universal and Architecture-Efficient Fast Floating-Point Adder,“ IEEE Transactions on Very Large-Scale Integration (VLSI)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T. Grötker u. a., System Design with SystemC. Kluwer Academic Publishers,2002 (siehe S. 5).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M. Reshadi u. a., „Instruction Set Compiled Simulation: A Technique for Fast and Flexible Instruction Set Simulation,“ in Proceedings of the Design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Goossens,Guide to Computer Processor Architecture: A RISC-V Approach, with High-Level Synthesis (Undergraduate Topics in Computer Science) 2022.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Figures taken from </a:t>
            </a:r>
            <a:r>
              <a:rPr lang="en-IN" sz="4800" u="sng">
                <a:solidFill>
                  <a:schemeClr val="hlink"/>
                </a:solidFill>
                <a:hlinkClick r:id="rId3"/>
              </a:rPr>
              <a:t>https://www.cise.ufl.edu/~mssz/CompOrg/CDA-proc.html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L. H. Crockett u. a., The Zynq Book: Embedded Processing with the ARM Cortex-A9 on the Xilinx Zynq-7000 All Programmable SoC. Strathclyde 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D. M. Russinoff, Formal Verification of Floating-Point Hardware Design: A Mathematical Approach. Cham, Switzerland: Springer Nature Switzerland 2019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Intel Corporation, Intel SystemC Compiler User Guide (Version 1.6.13), 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S. Palnitkar, Verilog HDL: A Guide to Digital Design and Synthesis, 2nd. Prentice Hall, 2003 (siehe S. 21, 24).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Xilinx Inc., 7 Series FPGAs Data Sheet: Overview, DS180 (v2.6), Feb. 2018</a:t>
            </a:r>
            <a:endParaRPr sz="4800"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IN" sz="4800"/>
              <a:t>Digilent Inc., Zybo Z7-20 Datasheet, 2017 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-IN" sz="4800" u="sng">
                <a:solidFill>
                  <a:schemeClr val="hlink"/>
                </a:solidFill>
                <a:hlinkClick r:id="rId4"/>
              </a:rPr>
              <a:t>Digital Circuits </a:t>
            </a:r>
            <a:endParaRPr sz="4800" u="sng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IN" b="0" i="0" u="none" strike="noStrike">
                <a:latin typeface="Arial"/>
                <a:ea typeface="Arial"/>
                <a:cs typeface="Arial"/>
                <a:sym typeface="Arial"/>
              </a:rPr>
            </a:b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007" name="Google Shape;1007;p24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References </a:t>
            </a:r>
            <a:endParaRPr/>
          </a:p>
        </p:txBody>
      </p:sp>
      <p:sp>
        <p:nvSpPr>
          <p:cNvPr id="1008" name="Google Shape;1008;p24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34" name="Google Shape;734;p3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35" name="Google Shape;735;p3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  <p:sp>
        <p:nvSpPr>
          <p:cNvPr id="736" name="Google Shape;736;p3"/>
          <p:cNvSpPr txBox="1">
            <a:spLocks noGrp="1"/>
          </p:cNvSpPr>
          <p:nvPr>
            <p:ph type="body" idx="1"/>
          </p:nvPr>
        </p:nvSpPr>
        <p:spPr>
          <a:xfrm>
            <a:off x="518316" y="1366222"/>
            <a:ext cx="11401157" cy="496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400"/>
              <a:t>Importance of Floating-Point Units (FPUs)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Fundamental in modern processors for accurate real-number computations.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IEEE 754 standard ensures consistency and precision.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400"/>
              <a:t>Custom FPU Design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Uses RISC-V RV32F extensions for FPU pipeline (adder, multiplier, subtractor, divider) 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Faster design cycles using C/C++/SystemC and bridges gap between algorithm and hardware.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400"/>
              <a:t>Design &amp; Verification Methodology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SystemC modelling → RTL design → FPGA implementation 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Custom testbenches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400"/>
              <a:t>Target Applications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IN" sz="1400"/>
              <a:t>Embedded systems with strict speed/power/resource constraints.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</p:txBody>
      </p:sp>
      <p:sp>
        <p:nvSpPr>
          <p:cNvPr id="737" name="Google Shape;737;p3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738" name="Google Shape;738;p3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44" name="Google Shape;744;p4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45" name="Google Shape;745;p4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746" name="Google Shape;746;p4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b="1"/>
              <a:t>Trade-offs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dirty="0"/>
              <a:t>Balancing accuracy, latency, and resource efficiency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b="1" dirty="0"/>
              <a:t>IEEE 754 Compliance Complexity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dirty="0"/>
              <a:t>Managing division algorithms and special cases (NaN, infinity, </a:t>
            </a:r>
            <a:r>
              <a:rPr lang="en-IN" dirty="0" err="1"/>
              <a:t>denormals</a:t>
            </a:r>
            <a:r>
              <a:rPr lang="en-IN" dirty="0"/>
              <a:t>)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b="1" dirty="0"/>
              <a:t>HLS to Hardware Translation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dirty="0"/>
              <a:t>Bridging C/C++/SystemC to HDL design paradigms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b="1" dirty="0"/>
              <a:t>Verification Coverage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dirty="0"/>
              <a:t>Comprehensive testing across normal and edge case scenarios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b="1" dirty="0"/>
              <a:t>FPGA Platform Integration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dirty="0"/>
              <a:t>Managing pinout, clock frequency, and board compatibility constraints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sp>
        <p:nvSpPr>
          <p:cNvPr id="747" name="Google Shape;747;p4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Motivation / Objectives</a:t>
            </a:r>
            <a:br>
              <a:rPr lang="en-IN"/>
            </a:br>
            <a:b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</p:txBody>
      </p:sp>
      <p:sp>
        <p:nvSpPr>
          <p:cNvPr id="748" name="Google Shape;748;p4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54" name="Google Shape;754;p6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55" name="Google Shape;755;p6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756" name="Google Shape;756;p6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 fontScale="925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u="sng">
                <a:solidFill>
                  <a:srgbClr val="000000"/>
                </a:solidFill>
              </a:rPr>
              <a:t>High-Level Modelling Environment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C++ Compiler: GCC 9.3.0 with C++14 standard support for compilation and linking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SystemC Library: Version 2.3.3, providing transaction-level modelling constructs and simulation kernel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u="sng">
                <a:solidFill>
                  <a:srgbClr val="000000"/>
                </a:solidFill>
              </a:rPr>
              <a:t>RTL Design and Synthesis Tools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Xilinx Vivado 2019.2: Primary tool for RTL synthesis, implementation, and FPGA targeting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Intel Compiler for SystemC (ICSC): High-level synthesis tool that translates synthesizable SystemC code into System Verilog.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u="sng">
                <a:solidFill>
                  <a:srgbClr val="000000"/>
                </a:solidFill>
              </a:rPr>
              <a:t>Verification and Analysis Tools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GTKWave 3.3.104: Waveform visualization and signal analysis for debugging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RISC-V GNU Toolchain: Cross-compiler and assembler for generating test programs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Spike RISC-V ISA Simulator: Reference implementation for golden model comparison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 u="sng">
                <a:solidFill>
                  <a:srgbClr val="000000"/>
                </a:solidFill>
              </a:rPr>
              <a:t>Development Infrastructure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IN">
                <a:solidFill>
                  <a:srgbClr val="000000"/>
                </a:solidFill>
              </a:rPr>
              <a:t>• Hardware Platform: Xilinx Zynq XC7Z020 evaluation board for implementation validation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757" name="Google Shape;757;p6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I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Environment</a:t>
            </a:r>
            <a:endParaRPr/>
          </a:p>
        </p:txBody>
      </p:sp>
      <p:sp>
        <p:nvSpPr>
          <p:cNvPr id="758" name="Google Shape;758;p6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759" name="Google Shape;759;p6"/>
          <p:cNvPicPr preferRelativeResize="0"/>
          <p:nvPr/>
        </p:nvPicPr>
        <p:blipFill rotWithShape="1">
          <a:blip r:embed="rId3">
            <a:alphaModFix/>
          </a:blip>
          <a:srcRect l="3884" r="31720" b="7972"/>
          <a:stretch/>
        </p:blipFill>
        <p:spPr>
          <a:xfrm>
            <a:off x="9107327" y="3865563"/>
            <a:ext cx="1813560" cy="152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65" name="Google Shape;765;p7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66" name="Google Shape;766;p7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767" name="Google Shape;767;p7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768" name="Google Shape;768;p7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Development Flow Stages</a:t>
            </a:r>
            <a:br>
              <a:rPr lang="en-IN"/>
            </a:br>
            <a:endParaRPr/>
          </a:p>
        </p:txBody>
      </p:sp>
      <p:sp>
        <p:nvSpPr>
          <p:cNvPr id="769" name="Google Shape;769;p7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770" name="Google Shape;77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804" y="1497984"/>
            <a:ext cx="7470468" cy="456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76" name="Google Shape;776;p8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77" name="Google Shape;777;p8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778" name="Google Shape;778;p8"/>
          <p:cNvSpPr txBox="1">
            <a:spLocks noGrp="1"/>
          </p:cNvSpPr>
          <p:nvPr>
            <p:ph type="body" idx="1"/>
          </p:nvPr>
        </p:nvSpPr>
        <p:spPr>
          <a:xfrm>
            <a:off x="518317" y="1631156"/>
            <a:ext cx="11157745" cy="456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Handles exponent alignment, normalization, and rounding logic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IEEE 754 Single Precision Format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32-bit implementation (1 sign, 8 exponent, 23 significand bits)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Operations: Addition, Subtraction, Multiplication, Division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Comprehensive Standards Compliance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Special cases: Zero, Infinity, NaN, Denormals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Round-to-nearest (ties to even) rounding mode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Exception handling: Overflow, Underflow, Division by Zero</a:t>
            </a:r>
            <a:endParaRPr/>
          </a:p>
        </p:txBody>
      </p:sp>
      <p:sp>
        <p:nvSpPr>
          <p:cNvPr id="779" name="Google Shape;779;p8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Architectural Design</a:t>
            </a:r>
            <a:endParaRPr/>
          </a:p>
        </p:txBody>
      </p:sp>
      <p:sp>
        <p:nvSpPr>
          <p:cNvPr id="780" name="Google Shape;780;p8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sp>
        <p:nvSpPr>
          <p:cNvPr id="781" name="Google Shape;781;p8"/>
          <p:cNvSpPr/>
          <p:nvPr/>
        </p:nvSpPr>
        <p:spPr>
          <a:xfrm>
            <a:off x="9147798" y="3915965"/>
            <a:ext cx="388653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Cases: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Zero: Exp=0, Sig=0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Denormal: Exp=0, Sig≠0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Infinity: Exp=255, Sig=0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NaN: Exp=255, Sig≠0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p8"/>
          <p:cNvPicPr preferRelativeResize="0"/>
          <p:nvPr/>
        </p:nvPicPr>
        <p:blipFill rotWithShape="1">
          <a:blip r:embed="rId3">
            <a:alphaModFix/>
          </a:blip>
          <a:srcRect r="2666"/>
          <a:stretch/>
        </p:blipFill>
        <p:spPr>
          <a:xfrm>
            <a:off x="8200921" y="2418080"/>
            <a:ext cx="3281178" cy="1375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788" name="Google Shape;788;p10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789" name="Google Shape;789;p10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790" name="Google Shape;790;p10"/>
          <p:cNvSpPr txBox="1">
            <a:spLocks noGrp="1"/>
          </p:cNvSpPr>
          <p:nvPr>
            <p:ph type="body" idx="1"/>
          </p:nvPr>
        </p:nvSpPr>
        <p:spPr>
          <a:xfrm>
            <a:off x="500761" y="1279635"/>
            <a:ext cx="5176064" cy="368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IN"/>
              <a:t>IF (Fetch): Retrieve instruction from memory.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IN"/>
              <a:t>ID (Decode): Decode opcode, read operands.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IN"/>
              <a:t>EX (Execute): FPU operation (add/sub/mul/div).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IN"/>
              <a:t>MEM (Memory): Pipeline buffer (minimal memory ops).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IN"/>
              <a:t>WB (Writeback): Write result to register file.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791" name="Google Shape;791;p10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Pipeline Stages</a:t>
            </a:r>
            <a:br>
              <a:rPr lang="en-IN"/>
            </a:br>
            <a:br>
              <a:rPr lang="en-IN"/>
            </a:br>
            <a:endParaRPr/>
          </a:p>
        </p:txBody>
      </p:sp>
      <p:sp>
        <p:nvSpPr>
          <p:cNvPr id="792" name="Google Shape;792;p10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4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793" name="Google Shape;7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730142"/>
            <a:ext cx="5703188" cy="368568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"/>
          <p:cNvSpPr/>
          <p:nvPr/>
        </p:nvSpPr>
        <p:spPr>
          <a:xfrm>
            <a:off x="408791" y="4120179"/>
            <a:ext cx="4023360" cy="188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0"/>
          <p:cNvSpPr/>
          <p:nvPr/>
        </p:nvSpPr>
        <p:spPr>
          <a:xfrm>
            <a:off x="290456" y="4120179"/>
            <a:ext cx="4260029" cy="188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0"/>
          <p:cNvSpPr/>
          <p:nvPr/>
        </p:nvSpPr>
        <p:spPr>
          <a:xfrm>
            <a:off x="408791" y="4120179"/>
            <a:ext cx="4141694" cy="188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10"/>
          <p:cNvSpPr txBox="1"/>
          <p:nvPr/>
        </p:nvSpPr>
        <p:spPr>
          <a:xfrm>
            <a:off x="607441" y="4530883"/>
            <a:ext cx="7373837" cy="126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[Module] → (Ports) → [Signals] → [Processes]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↑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[Clock/Events]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[IF] → [ID] → [EX] → [MEM] → [WB] (Linked via registers/ports)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0"/>
          <p:cNvSpPr/>
          <p:nvPr/>
        </p:nvSpPr>
        <p:spPr>
          <a:xfrm>
            <a:off x="518317" y="4453464"/>
            <a:ext cx="4485938" cy="142538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 txBox="1">
            <a:spLocks noGrp="1"/>
          </p:cNvSpPr>
          <p:nvPr>
            <p:ph type="dt" idx="10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4. Juni 2025</a:t>
            </a:r>
            <a:endParaRPr/>
          </a:p>
        </p:txBody>
      </p:sp>
      <p:sp>
        <p:nvSpPr>
          <p:cNvPr id="804" name="Google Shape;804;p9"/>
          <p:cNvSpPr txBox="1">
            <a:spLocks noGrp="1"/>
          </p:cNvSpPr>
          <p:nvPr>
            <p:ph type="ftr" idx="11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Technische Fakultät – Lehrstuhl für Rechnerarchitektur</a:t>
            </a:r>
            <a:endParaRPr/>
          </a:p>
        </p:txBody>
      </p:sp>
      <p:sp>
        <p:nvSpPr>
          <p:cNvPr id="805" name="Google Shape;805;p9"/>
          <p:cNvSpPr txBox="1">
            <a:spLocks noGrp="1"/>
          </p:cNvSpPr>
          <p:nvPr>
            <p:ph type="sldNum" idx="12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806" name="Google Shape;806;p9"/>
          <p:cNvSpPr txBox="1">
            <a:spLocks noGrp="1"/>
          </p:cNvSpPr>
          <p:nvPr>
            <p:ph type="body" idx="1"/>
          </p:nvPr>
        </p:nvSpPr>
        <p:spPr>
          <a:xfrm>
            <a:off x="518325" y="1106826"/>
            <a:ext cx="3937500" cy="4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b="0" i="0" u="none" strike="noStrike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IN" b="1" i="0" u="none" strike="noStrike">
                <a:solidFill>
                  <a:srgbClr val="000000"/>
                </a:solidFill>
              </a:rPr>
              <a:t>Pipeline Management</a:t>
            </a:r>
            <a:endParaRPr b="0" i="0" u="none" strike="noStrike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>
                <a:solidFill>
                  <a:srgbClr val="000000"/>
                </a:solidFill>
              </a:rPr>
              <a:t>External stall 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Data dependency detection with forwarding logic to minimize stalls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b="0" i="0" u="none" strike="noStrike">
                <a:solidFill>
                  <a:srgbClr val="000000"/>
                </a:solidFill>
              </a:rPr>
              <a:t>IEEE 754 exception handling for overflow, underflow, and division errors</a:t>
            </a:r>
            <a:endParaRPr/>
          </a:p>
        </p:txBody>
      </p:sp>
      <p:sp>
        <p:nvSpPr>
          <p:cNvPr id="807" name="Google Shape;807;p9"/>
          <p:cNvSpPr txBox="1">
            <a:spLocks noGrp="1"/>
          </p:cNvSpPr>
          <p:nvPr>
            <p:ph type="title"/>
          </p:nvPr>
        </p:nvSpPr>
        <p:spPr>
          <a:xfrm>
            <a:off x="518318" y="301185"/>
            <a:ext cx="684438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2400"/>
              <a:buFont typeface="Arial"/>
              <a:buNone/>
            </a:pPr>
            <a:r>
              <a:rPr lang="en-IN"/>
              <a:t>Architectural Design</a:t>
            </a:r>
            <a:br>
              <a:rPr lang="en-IN"/>
            </a:br>
            <a:endParaRPr/>
          </a:p>
        </p:txBody>
      </p:sp>
      <p:sp>
        <p:nvSpPr>
          <p:cNvPr id="808" name="Google Shape;808;p9"/>
          <p:cNvSpPr txBox="1">
            <a:spLocks noGrp="1"/>
          </p:cNvSpPr>
          <p:nvPr>
            <p:ph type="body" idx="2"/>
          </p:nvPr>
        </p:nvSpPr>
        <p:spPr>
          <a:xfrm>
            <a:off x="518317" y="687598"/>
            <a:ext cx="6844385" cy="27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41E42"/>
              </a:buClr>
              <a:buSzPts val="1600"/>
              <a:buNone/>
            </a:pPr>
            <a:endParaRPr/>
          </a:p>
        </p:txBody>
      </p:sp>
      <p:pic>
        <p:nvPicPr>
          <p:cNvPr id="810" name="Google Shape;810;p9"/>
          <p:cNvPicPr preferRelativeResize="0"/>
          <p:nvPr/>
        </p:nvPicPr>
        <p:blipFill rotWithShape="1">
          <a:blip r:embed="rId3">
            <a:alphaModFix/>
          </a:blip>
          <a:srcRect l="2413" t="22065" r="41231"/>
          <a:stretch/>
        </p:blipFill>
        <p:spPr>
          <a:xfrm>
            <a:off x="4927234" y="4458108"/>
            <a:ext cx="2474913" cy="145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9"/>
          <p:cNvPicPr preferRelativeResize="0"/>
          <p:nvPr/>
        </p:nvPicPr>
        <p:blipFill rotWithShape="1">
          <a:blip r:embed="rId4">
            <a:alphaModFix/>
          </a:blip>
          <a:srcRect l="4107" t="13266" r="25063" b="8220"/>
          <a:stretch/>
        </p:blipFill>
        <p:spPr>
          <a:xfrm>
            <a:off x="866543" y="4363806"/>
            <a:ext cx="3241064" cy="18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9"/>
          <p:cNvPicPr preferRelativeResize="0"/>
          <p:nvPr/>
        </p:nvPicPr>
        <p:blipFill rotWithShape="1">
          <a:blip r:embed="rId5">
            <a:alphaModFix/>
          </a:blip>
          <a:srcRect t="22973" r="6745" b="61022"/>
          <a:stretch/>
        </p:blipFill>
        <p:spPr>
          <a:xfrm>
            <a:off x="4567616" y="2763070"/>
            <a:ext cx="3362673" cy="133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E561D-5000-5C47-B7C6-960594DEC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673" y="1414642"/>
            <a:ext cx="3939495" cy="3652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rgbClr val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U - Technische Fakultät">
  <a:themeElements>
    <a:clrScheme name="FAU - Grau">
      <a:dk1>
        <a:srgbClr val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2144</Words>
  <Application>Microsoft Macintosh PowerPoint</Application>
  <PresentationFormat>Widescreen</PresentationFormat>
  <Paragraphs>314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Helvetica Neue</vt:lpstr>
      <vt:lpstr>Calibri</vt:lpstr>
      <vt:lpstr>Noto Sans Symbols</vt:lpstr>
      <vt:lpstr>Arial</vt:lpstr>
      <vt:lpstr>FAU - Technische Fakultät</vt:lpstr>
      <vt:lpstr>FAU - Technische Fakultät</vt:lpstr>
      <vt:lpstr> </vt:lpstr>
      <vt:lpstr>Outline</vt:lpstr>
      <vt:lpstr>Introduction</vt:lpstr>
      <vt:lpstr>Motivation / Objectives  </vt:lpstr>
      <vt:lpstr>Development Environment</vt:lpstr>
      <vt:lpstr>Development Flow Stages </vt:lpstr>
      <vt:lpstr>Architectural Design</vt:lpstr>
      <vt:lpstr>Pipeline Stages  </vt:lpstr>
      <vt:lpstr>Architectural Design </vt:lpstr>
      <vt:lpstr>Architectural Design</vt:lpstr>
      <vt:lpstr>Architectural Design</vt:lpstr>
      <vt:lpstr>SystemC Approach </vt:lpstr>
      <vt:lpstr>SystemC Approach</vt:lpstr>
      <vt:lpstr>PowerPoint Presentation</vt:lpstr>
      <vt:lpstr>SystemC Approach</vt:lpstr>
      <vt:lpstr>SystemC Approach</vt:lpstr>
      <vt:lpstr>SystemC Approach</vt:lpstr>
      <vt:lpstr>High-Level Synthesis and RTL Generation </vt:lpstr>
      <vt:lpstr>Functional Verification Results </vt:lpstr>
      <vt:lpstr>Functional Verification Results</vt:lpstr>
      <vt:lpstr>FPGA Implementation </vt:lpstr>
      <vt:lpstr>Conclusion </vt:lpstr>
      <vt:lpstr>Conclusion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Julia Gutschmidt</dc:creator>
  <cp:lastModifiedBy>Microsoft Office User</cp:lastModifiedBy>
  <cp:revision>5</cp:revision>
  <dcterms:created xsi:type="dcterms:W3CDTF">2021-11-18T07:49:57Z</dcterms:created>
  <dcterms:modified xsi:type="dcterms:W3CDTF">2025-06-26T13:36:34Z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